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75" r:id="rId12"/>
    <p:sldId id="276" r:id="rId13"/>
    <p:sldId id="277" r:id="rId14"/>
    <p:sldId id="268" r:id="rId15"/>
    <p:sldId id="287" r:id="rId16"/>
    <p:sldId id="280" r:id="rId17"/>
    <p:sldId id="288" r:id="rId18"/>
    <p:sldId id="270" r:id="rId19"/>
    <p:sldId id="289" r:id="rId20"/>
    <p:sldId id="281" r:id="rId21"/>
    <p:sldId id="290" r:id="rId22"/>
    <p:sldId id="271" r:id="rId23"/>
    <p:sldId id="291" r:id="rId24"/>
    <p:sldId id="282" r:id="rId25"/>
    <p:sldId id="292" r:id="rId26"/>
    <p:sldId id="272" r:id="rId27"/>
    <p:sldId id="293" r:id="rId28"/>
    <p:sldId id="283" r:id="rId29"/>
    <p:sldId id="294" r:id="rId30"/>
    <p:sldId id="284" r:id="rId31"/>
    <p:sldId id="295" r:id="rId32"/>
    <p:sldId id="273" r:id="rId33"/>
    <p:sldId id="296" r:id="rId34"/>
    <p:sldId id="285" r:id="rId35"/>
    <p:sldId id="297" r:id="rId36"/>
    <p:sldId id="286" r:id="rId37"/>
    <p:sldId id="298" r:id="rId38"/>
    <p:sldId id="274" r:id="rId39"/>
    <p:sldId id="299" r:id="rId40"/>
    <p:sldId id="264" r:id="rId41"/>
    <p:sldId id="265" r:id="rId42"/>
  </p:sldIdLst>
  <p:sldSz cx="18288000" cy="10287000"/>
  <p:notesSz cx="6858000" cy="9144000"/>
  <p:embeddedFontLst>
    <p:embeddedFont>
      <p:font typeface="Heebo" pitchFamily="2" charset="-79"/>
      <p:regular r:id="rId43"/>
    </p:embeddedFont>
    <p:embeddedFont>
      <p:font typeface="Heebo Bold" charset="-79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8165" y="2593485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602147" y="521762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0"/>
                </a:lnTo>
                <a:lnTo>
                  <a:pt x="0" y="122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81400" y="6821868"/>
            <a:ext cx="11652638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 err="1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Dipresentasikan</a:t>
            </a: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 oleh:</a:t>
            </a:r>
          </a:p>
          <a:p>
            <a:pPr marL="514350" indent="-514350">
              <a:lnSpc>
                <a:spcPts val="3900"/>
              </a:lnSpc>
              <a:buAutoNum type="arabicPeriod"/>
            </a:pPr>
            <a:r>
              <a:rPr lang="en-US" sz="3000" dirty="0" err="1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Arnanda</a:t>
            </a: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 Surya Mukti (19231904)</a:t>
            </a:r>
          </a:p>
          <a:p>
            <a:pPr marL="514350" indent="-514350">
              <a:lnSpc>
                <a:spcPts val="3900"/>
              </a:lnSpc>
              <a:buAutoNum type="arabicPeriod"/>
            </a:pP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Willy </a:t>
            </a:r>
            <a:r>
              <a:rPr lang="en-US" sz="3000" dirty="0" err="1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Andryan</a:t>
            </a: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 (19230468)</a:t>
            </a:r>
          </a:p>
          <a:p>
            <a:pPr marL="514350" indent="-514350">
              <a:lnSpc>
                <a:spcPts val="3900"/>
              </a:lnSpc>
              <a:buAutoNum type="arabicPeriod"/>
            </a:pP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Vivi Oktaviyanti (19231320)</a:t>
            </a:r>
          </a:p>
          <a:p>
            <a:pPr marL="514350" indent="-514350">
              <a:lnSpc>
                <a:spcPts val="3900"/>
              </a:lnSpc>
              <a:buAutoNum type="arabicPeriod"/>
            </a:pP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Arman Jaya Laia (19230339)</a:t>
            </a:r>
          </a:p>
          <a:p>
            <a:pPr marL="514350" indent="-514350">
              <a:lnSpc>
                <a:spcPts val="3900"/>
              </a:lnSpc>
              <a:buAutoNum type="arabicPeriod"/>
            </a:pPr>
            <a:r>
              <a:rPr lang="en-US" sz="3000" dirty="0">
                <a:solidFill>
                  <a:srgbClr val="151A38"/>
                </a:solidFill>
                <a:latin typeface="Heebo"/>
                <a:ea typeface="Heebo"/>
                <a:cs typeface="Heebo"/>
                <a:sym typeface="Heebo"/>
              </a:rPr>
              <a:t>Rehan Muhammad I.S. (19231669)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75570" y="494831"/>
            <a:ext cx="1327335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PERANCANGAN SISTEM POS BERBASIS WEB UNTUK PENGELOLAAN KASIR PADA COFFEE SHOP</a:t>
            </a:r>
          </a:p>
        </p:txBody>
      </p:sp>
      <p:sp>
        <p:nvSpPr>
          <p:cNvPr id="23" name="Freeform 23"/>
          <p:cNvSpPr/>
          <p:nvPr/>
        </p:nvSpPr>
        <p:spPr>
          <a:xfrm rot="-5400000">
            <a:off x="16149157" y="8453112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6"/>
                </a:lnTo>
                <a:lnTo>
                  <a:pt x="0" y="16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Gambar 24">
            <a:extLst>
              <a:ext uri="{FF2B5EF4-FFF2-40B4-BE49-F238E27FC236}">
                <a16:creationId xmlns:a16="http://schemas.microsoft.com/office/drawing/2014/main" id="{BFB77239-161D-A5E7-60B1-674A45FF9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24" y="1525540"/>
            <a:ext cx="6123274" cy="5414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8F4BB-2AD4-9F65-BD82-6E59DDA2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94C975-8E5E-B130-3CE5-5D8FD9F9D2B0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4BAA5E-F71A-7C91-FE19-9D9E250867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7606BE-98E3-EB12-8793-AD276BDE034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7EED17-25CD-F9A6-0382-8E5DDF54493B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A5E2AB2-76B5-C009-40C6-44863C7B2C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5CE604-F458-F126-AD65-9C69395261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B8E052E-4279-D889-2A95-FACA5D35BB1E}"/>
              </a:ext>
            </a:extLst>
          </p:cNvPr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945978F-9A98-FC10-4483-49F821999F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8316443-5963-314E-779C-9F1796C10F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246E92A-3BD8-E637-A96D-838CC041591E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539F5A3-55F7-0D54-F151-27EB43520D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EC0EFF8-72D0-658B-3BD5-60FFD33E80C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53C6BBB-8AB4-D684-5BC2-6A8A61903209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1A56FDE7-B8AA-B4AE-BE23-2B52125DCB50}"/>
              </a:ext>
            </a:extLst>
          </p:cNvPr>
          <p:cNvSpPr/>
          <p:nvPr/>
        </p:nvSpPr>
        <p:spPr>
          <a:xfrm flipH="1">
            <a:off x="1003679" y="1353873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D818C65-D1CA-D521-9A00-E00EE1B4CE61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BCC7790-BD54-6A16-3AA8-812762CF99EE}"/>
              </a:ext>
            </a:extLst>
          </p:cNvPr>
          <p:cNvSpPr txBox="1"/>
          <p:nvPr/>
        </p:nvSpPr>
        <p:spPr>
          <a:xfrm>
            <a:off x="1003679" y="142003"/>
            <a:ext cx="1165263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4. PEMBAHASAN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D3BDABE-C31F-EA13-7698-D6301BE15007}"/>
              </a:ext>
            </a:extLst>
          </p:cNvPr>
          <p:cNvSpPr txBox="1"/>
          <p:nvPr/>
        </p:nvSpPr>
        <p:spPr>
          <a:xfrm>
            <a:off x="1003679" y="1429724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4.1 Coding</a:t>
            </a: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F8951C9E-97C2-E0B5-2766-5AACF3DBF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65" y="1969436"/>
            <a:ext cx="14630400" cy="77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2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BCC5-8CEA-C60E-2B76-03BE73DC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2B3FAC-8731-D581-64E7-7374E9E7BCC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C830BD-445F-2798-06B1-E7C9C64376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A252AE-0ED7-3811-1797-FAD5BD7998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17693FC-2696-32E3-E277-338944175821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2A7D17-9AFB-F396-3A24-9F24779184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925574E-7EFB-8159-8803-821C8B5187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AB86CEC-0ED8-B258-4977-DDE291F48A64}"/>
              </a:ext>
            </a:extLst>
          </p:cNvPr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BA3A9C0-1698-BC0F-A008-0011848324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B0CCD7-B287-C53F-3196-5DE3F137B7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8F6CD6E-F2AE-0267-F2E7-0D144CA26ECF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399AD48-9E8C-27D9-335A-9E0EA44F35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EE84D52-E455-29C8-1FCC-DBAEF18C1C3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4060438-FA9B-1FFC-CC0F-59290671926B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A2B5D1C-90D3-2BFE-4236-6FF504729C35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2FE49073-8749-4A2D-73FB-10E805BB3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13" y="986114"/>
            <a:ext cx="15167253" cy="83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DD10-97D6-C843-0914-619E42D13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6A97DF-9B3F-C766-3080-4FCDB89345BB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ACD444-FD0E-B1E1-A73D-107352D8E9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52C820-BA80-F7F2-71D0-8871C4D78ED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A4F9DA8-254B-A7F5-6F01-85C5117C0FD7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951632-1A4D-E351-5BB1-201D147F7B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90B2AB-7683-B061-9D94-D594622A6A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6FB05F4-6D7A-E1D6-A9A9-C9FB6BCC8849}"/>
              </a:ext>
            </a:extLst>
          </p:cNvPr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A9252F-DC34-6BCB-FD85-F85067D58D4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663A4A7-758E-0F6D-306B-0B0AE98E58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B3EDD4-16D8-6337-1381-88E09B5CE375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B841049-57BE-C254-B134-5DA52B1192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9D72ED4-D305-8271-FBF8-E98944F02C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966484E-7CE6-E34B-F1FB-D7590AB503CF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7505F46-A2BB-886C-9473-644F565838A6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2FC6993C-335B-EB3A-6F78-C5EE2BB1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2" y="1054488"/>
            <a:ext cx="17452236" cy="77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80FD-F3A9-D5D7-34D0-7A3D4366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ECA73A-3449-B660-F80A-054F1CCDFCF5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19CD85-3E84-B13D-71BC-0C399352D4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D83B73-FBF7-32F7-62C3-3AA790BAF2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09AB680-825E-3C25-3CF0-C326481C7517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09D2CB-1CF3-0400-ABD4-160E5C0238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69A321D-9265-E72C-3A81-CAAE90841B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FDF835C-8324-FA18-C110-90D974DCC108}"/>
              </a:ext>
            </a:extLst>
          </p:cNvPr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AD1D617-5AB5-2300-F1C5-037AEB5716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4EEFFE5-B666-712E-88B1-5F624F921EF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133506-FB80-FA9C-70E2-27C3E37BCD2F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401B04-401A-D9F5-2084-CD53675D59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2962202-3A83-5949-9D96-2590F54402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12239F9-DE95-8063-AD04-B1C1E37E5376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447BFDD-DB7C-3E7D-A07E-B9762A674071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04A9A981-B0C2-2999-4756-E402BD10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67" y="1355181"/>
            <a:ext cx="15136866" cy="74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A1913-99B4-103F-3EA8-95DBF2D5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01D34F-0069-7687-1BC4-FE1708D30027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49B065-B5F7-4169-A8D8-FAD38A2E95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A56522-2EF6-4E3A-67DF-6994CA749A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FBDB3F-3385-5FED-8427-0148B82C6022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002810-2CE8-7813-5A01-5F9A08A976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F33DF9F-E8CC-CAB8-87F5-C7D07F11F9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78D3917-95EC-B297-4AFB-ED0D8DE17E20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9EBB8D9-4FD9-0841-DD16-B6DAC395AD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AA123D6-53A9-9F9A-A875-0867675279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556B44F7-6089-B69D-08EA-2AE6EEA0633B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616C45E-CC18-168E-9525-8F4DEAC276C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D9E83AD-6DAE-5D99-4309-54ADF44D454D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4.2 Hasil Running Program</a:t>
            </a: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FCBAB08F-A3BA-41DD-CFEA-3555724A2180}"/>
              </a:ext>
            </a:extLst>
          </p:cNvPr>
          <p:cNvSpPr txBox="1"/>
          <p:nvPr/>
        </p:nvSpPr>
        <p:spPr>
          <a:xfrm>
            <a:off x="7050831" y="8919213"/>
            <a:ext cx="426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Menu </a:t>
            </a:r>
            <a:r>
              <a:rPr lang="en-US" sz="2400" b="1" dirty="0" err="1"/>
              <a:t>Pelanggan</a:t>
            </a:r>
            <a:endParaRPr lang="id-ID" sz="2400" b="1" dirty="0"/>
          </a:p>
        </p:txBody>
      </p:sp>
      <p:pic>
        <p:nvPicPr>
          <p:cNvPr id="35" name="Gambar 34">
            <a:extLst>
              <a:ext uri="{FF2B5EF4-FFF2-40B4-BE49-F238E27FC236}">
                <a16:creationId xmlns:a16="http://schemas.microsoft.com/office/drawing/2014/main" id="{D944C865-A7AE-498D-F82B-24D8B4751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56318"/>
            <a:ext cx="15179618" cy="71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C976-B884-7FB5-2400-DD6B815C6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E507DA-F976-888A-8F6C-BC9513B77FA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BA85E9-2652-78F7-A4DB-4E1F30D9D5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9AEA618-3CEB-058C-0E5F-4914598D75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FF0E367-B3C9-1A42-D477-C24FD25271BD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903E48B-3C79-4A21-5BA5-27B17E13E5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990134-A9C2-E19A-5DBB-870D5D0C533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E2C5822-AD9B-4253-1483-FDB798E72002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0356851-03A9-1A46-0726-16D5BD8DFC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482D86F-543E-B5CA-C220-4ECB008B43E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6F1ACC6-87CC-889E-1445-64A4312801D3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3B50481-7613-3E9C-082F-6C48AA9C7D9B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E3F75DB-8D29-9195-36F1-AB2DEC52703F}"/>
              </a:ext>
            </a:extLst>
          </p:cNvPr>
          <p:cNvSpPr txBox="1"/>
          <p:nvPr/>
        </p:nvSpPr>
        <p:spPr>
          <a:xfrm>
            <a:off x="7239000" y="9376111"/>
            <a:ext cx="470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Detail Menu </a:t>
            </a:r>
            <a:r>
              <a:rPr lang="en-US" sz="2400" b="1" dirty="0" err="1"/>
              <a:t>Pelanggan</a:t>
            </a:r>
            <a:endParaRPr lang="id-ID" sz="2400" b="1" dirty="0"/>
          </a:p>
        </p:txBody>
      </p:sp>
      <p:pic>
        <p:nvPicPr>
          <p:cNvPr id="37" name="Gambar 36">
            <a:extLst>
              <a:ext uri="{FF2B5EF4-FFF2-40B4-BE49-F238E27FC236}">
                <a16:creationId xmlns:a16="http://schemas.microsoft.com/office/drawing/2014/main" id="{075D2229-11D6-AAAB-FEA9-8BD625A1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641741"/>
            <a:ext cx="14616747" cy="83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FF2D-3F92-1C94-38EC-6AAAE4A2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551952-B09D-333C-F111-56266703164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A29A89-9100-18CC-F35A-E66B10185E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4866D6-B0AC-4FC8-C015-352A97E798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0305D2F-BE2A-621F-E524-C5E32CED7E86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014AFD5-F50C-CECF-A1A1-6BB3A4AFB7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2511CEC-B6F4-5404-7373-DD55EB8BC9F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BFB6FC0-17D5-138D-FF0F-F3E4AEA0B198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BA0A1B-27F9-F1D5-BFDE-7998D26AD5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2BCC52-F103-67B9-4599-29F1BDAE6B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9C88E78-9910-27CB-7584-89556609DCC9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ED425F1-34B6-BCF5-9F62-3CC49616318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201224-1752-697B-01C8-58C2C58D3396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4.2 Hasil Running Program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8E99E607-5DB7-3B6B-B004-76A702E54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40175"/>
            <a:ext cx="12206791" cy="7561541"/>
          </a:xfrm>
          <a:prstGeom prst="rect">
            <a:avLst/>
          </a:prstGeom>
        </p:spPr>
      </p:pic>
      <p:sp>
        <p:nvSpPr>
          <p:cNvPr id="28" name="Kotak Teks 27">
            <a:extLst>
              <a:ext uri="{FF2B5EF4-FFF2-40B4-BE49-F238E27FC236}">
                <a16:creationId xmlns:a16="http://schemas.microsoft.com/office/drawing/2014/main" id="{0798FC16-68D2-1BE6-B4D8-FA6E7FBD526C}"/>
              </a:ext>
            </a:extLst>
          </p:cNvPr>
          <p:cNvSpPr txBox="1"/>
          <p:nvPr/>
        </p:nvSpPr>
        <p:spPr>
          <a:xfrm>
            <a:off x="7034284" y="898740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LogIn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34001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41D8-FE25-EE63-67C9-2570666A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83E0E5-9F80-F139-5509-53BB015A0FC9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722DF6-E417-2D7E-F250-41E11F599B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B589C6-7F62-2B59-BF3C-645FDBDDAF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E6BA776-5D59-0417-30C1-38BDE7DEAFA6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9146263-8A6F-298F-5290-69C01225B6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616B5F-FFF1-0452-9B5A-B8B4BB2918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BE2E2CB-C077-D7FC-B751-270E9E0A485F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F16CA6-7C50-81C4-6EA9-0560F6004C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BF2591D-2D61-F4E1-7FDF-7C6117C7F8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BACBC40F-0948-EF8E-6F47-39C69C141BB2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25F4D4A-D5CA-EE43-89EE-CAD33770E4F2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0C4F3B54-8D62-15BC-C28F-74B4CBE13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52054"/>
            <a:ext cx="16078200" cy="8409715"/>
          </a:xfrm>
          <a:prstGeom prst="rect">
            <a:avLst/>
          </a:prstGeom>
        </p:spPr>
      </p:pic>
      <p:sp>
        <p:nvSpPr>
          <p:cNvPr id="31" name="Kotak Teks 30">
            <a:extLst>
              <a:ext uri="{FF2B5EF4-FFF2-40B4-BE49-F238E27FC236}">
                <a16:creationId xmlns:a16="http://schemas.microsoft.com/office/drawing/2014/main" id="{37BB9F7C-C40D-87BF-DC52-4FB1901958FF}"/>
              </a:ext>
            </a:extLst>
          </p:cNvPr>
          <p:cNvSpPr txBox="1"/>
          <p:nvPr/>
        </p:nvSpPr>
        <p:spPr>
          <a:xfrm>
            <a:off x="7900344" y="9294604"/>
            <a:ext cx="271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Beranda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78122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C18A0-94EE-DC33-A2CB-7A8728A6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7CB365-1B21-56B0-BD69-A988E4B9CBCC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88CAD4-52F9-37ED-F322-783C8034BD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56EA20-60CB-6E64-3116-2A7DADDFB28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9E42B-2F10-C5CF-1497-8100CE51A595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07B90E-CD12-781E-8418-07641733DC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7E0100C-0337-6D69-0D46-27A9E0B530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C939B88-6A49-379E-9CCE-E03FD235E642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89DBD89-48D5-DCF4-0457-E40F1A05A5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4DDC64F-40C5-7D64-FB71-FD779AB4667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003CAAB-7A20-75AC-8BDC-2FCF82DC5920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71F3F53-6E5F-5170-FC7D-42D8E2860C3D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C499A7C-D2D5-2042-492D-8DF18C600CAB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B1AC79A0-B92E-74C8-A4FD-37382DB14D31}"/>
              </a:ext>
            </a:extLst>
          </p:cNvPr>
          <p:cNvSpPr txBox="1"/>
          <p:nvPr/>
        </p:nvSpPr>
        <p:spPr>
          <a:xfrm>
            <a:off x="7315200" y="9216065"/>
            <a:ext cx="425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Profil</a:t>
            </a:r>
            <a:r>
              <a:rPr lang="en-US" sz="2400" b="1" dirty="0"/>
              <a:t> </a:t>
            </a:r>
            <a:r>
              <a:rPr lang="en-US" sz="2400" b="1" dirty="0" err="1"/>
              <a:t>Pengguna</a:t>
            </a:r>
            <a:endParaRPr lang="id-ID" sz="2400" b="1" dirty="0"/>
          </a:p>
        </p:txBody>
      </p:sp>
      <p:pic>
        <p:nvPicPr>
          <p:cNvPr id="25" name="Gambar 24">
            <a:extLst>
              <a:ext uri="{FF2B5EF4-FFF2-40B4-BE49-F238E27FC236}">
                <a16:creationId xmlns:a16="http://schemas.microsoft.com/office/drawing/2014/main" id="{4764B151-E4B5-5B3D-D746-9AFF5220A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51586"/>
            <a:ext cx="13649720" cy="83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C04D-8628-C550-140A-220FAF89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9F30E6-0B86-447C-2696-5BF7AD74000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A36FA2-776F-2433-0E68-D54304AB49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C3CAAC-4EF1-6096-33BE-62C50DF3BC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D58DF0B-83BC-5183-9FD2-CAB2E1373751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783A2E-34D2-CBCA-3589-A1F72D8C3B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5912786-C1F7-BD83-C58C-40974C8644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AB6CABB-5E89-03BE-4EE6-B182702913A4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C11999A-C344-25BA-76A2-B11C09E2B3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4406A99-D796-13A0-7E57-F5C5BFA163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43A4BBD-B087-4E2B-A58C-1C9FF3C60188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5F13977-EE1A-DC31-1BF4-1D25770CE89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985CDEA-F422-5DB5-9EBF-B012288538E7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0386E44E-E947-8B45-9FC6-B8A0DE00897E}"/>
              </a:ext>
            </a:extLst>
          </p:cNvPr>
          <p:cNvSpPr txBox="1"/>
          <p:nvPr/>
        </p:nvSpPr>
        <p:spPr>
          <a:xfrm>
            <a:off x="7854443" y="9161769"/>
            <a:ext cx="406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Daftar </a:t>
            </a:r>
            <a:r>
              <a:rPr lang="en-US" sz="2400" b="1" dirty="0" err="1"/>
              <a:t>Pengguna</a:t>
            </a:r>
            <a:endParaRPr lang="id-ID" sz="2400" b="1" dirty="0"/>
          </a:p>
        </p:txBody>
      </p:sp>
      <p:pic>
        <p:nvPicPr>
          <p:cNvPr id="39" name="Gambar 38">
            <a:extLst>
              <a:ext uri="{FF2B5EF4-FFF2-40B4-BE49-F238E27FC236}">
                <a16:creationId xmlns:a16="http://schemas.microsoft.com/office/drawing/2014/main" id="{F16B62F5-375F-6E58-B92F-C1E058089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12" y="519991"/>
            <a:ext cx="14720254" cy="82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5426" y="3924300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83052" y="9573114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1729704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448553"/>
            <a:ext cx="1165263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 1. </a:t>
            </a:r>
            <a:r>
              <a:rPr lang="en-US" sz="6999" b="1" dirty="0" err="1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Pendahuluan</a:t>
            </a:r>
            <a:endParaRPr lang="en-US" sz="6999" b="1" dirty="0">
              <a:solidFill>
                <a:srgbClr val="4FA6CA"/>
              </a:solidFill>
              <a:latin typeface="Heebo Bold"/>
              <a:ea typeface="Heebo Bold"/>
              <a:cs typeface="Heebo Bold"/>
              <a:sym typeface="Heebo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6383000" y="1889320"/>
            <a:ext cx="3254180" cy="32541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16623" y="2861626"/>
            <a:ext cx="5493466" cy="549346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26" name="Kotak Teks 25">
            <a:extLst>
              <a:ext uri="{FF2B5EF4-FFF2-40B4-BE49-F238E27FC236}">
                <a16:creationId xmlns:a16="http://schemas.microsoft.com/office/drawing/2014/main" id="{FAF72635-5F0E-A464-B808-EBC3783E5C42}"/>
              </a:ext>
            </a:extLst>
          </p:cNvPr>
          <p:cNvSpPr txBox="1"/>
          <p:nvPr/>
        </p:nvSpPr>
        <p:spPr>
          <a:xfrm>
            <a:off x="407916" y="1874402"/>
            <a:ext cx="11631684" cy="795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1.1 </a:t>
            </a:r>
            <a:r>
              <a:rPr lang="en-US" sz="2800" b="1" dirty="0" err="1"/>
              <a:t>Latar</a:t>
            </a:r>
            <a:r>
              <a:rPr lang="en-US" sz="2800" b="1" dirty="0"/>
              <a:t> </a:t>
            </a:r>
            <a:r>
              <a:rPr lang="en-US" sz="2800" b="1" dirty="0" err="1"/>
              <a:t>Belakang</a:t>
            </a:r>
            <a:endParaRPr lang="en-US" sz="2800" b="1" dirty="0"/>
          </a:p>
          <a:p>
            <a:pPr algn="just"/>
            <a:r>
              <a:rPr lang="en-US" dirty="0"/>
              <a:t>	</a:t>
            </a:r>
            <a:r>
              <a:rPr lang="en-US" sz="2300" dirty="0"/>
              <a:t>coffee shop </a:t>
            </a:r>
            <a:r>
              <a:rPr lang="en-US" sz="2300" dirty="0" err="1"/>
              <a:t>merupakan</a:t>
            </a:r>
            <a:r>
              <a:rPr lang="en-US" sz="2300" dirty="0"/>
              <a:t> salah </a:t>
            </a:r>
            <a:r>
              <a:rPr lang="en-US" sz="2300" dirty="0" err="1"/>
              <a:t>satu</a:t>
            </a:r>
            <a:r>
              <a:rPr lang="en-US" sz="2300" dirty="0"/>
              <a:t> </a:t>
            </a:r>
            <a:r>
              <a:rPr lang="en-US" sz="2300" dirty="0" err="1"/>
              <a:t>tempat</a:t>
            </a:r>
            <a:r>
              <a:rPr lang="en-US" sz="2300" dirty="0"/>
              <a:t> yang </a:t>
            </a:r>
            <a:r>
              <a:rPr lang="en-US" sz="2300" dirty="0" err="1"/>
              <a:t>saat</a:t>
            </a:r>
            <a:r>
              <a:rPr lang="en-US" sz="2300" dirty="0"/>
              <a:t> </a:t>
            </a:r>
            <a:r>
              <a:rPr lang="en-US" sz="2300" dirty="0" err="1"/>
              <a:t>ini</a:t>
            </a:r>
            <a:r>
              <a:rPr lang="en-US" sz="2300" dirty="0"/>
              <a:t> </a:t>
            </a:r>
            <a:r>
              <a:rPr lang="en-US" sz="2300" dirty="0" err="1"/>
              <a:t>banyak</a:t>
            </a:r>
            <a:r>
              <a:rPr lang="en-US" sz="2300" dirty="0"/>
              <a:t> </a:t>
            </a:r>
            <a:r>
              <a:rPr lang="en-US" sz="2300" dirty="0" err="1"/>
              <a:t>diminati</a:t>
            </a:r>
            <a:r>
              <a:rPr lang="en-US" sz="2300" dirty="0"/>
              <a:t> oleh Masyarakat </a:t>
            </a:r>
            <a:r>
              <a:rPr lang="en-US" sz="2300" dirty="0" err="1"/>
              <a:t>dikarenakan</a:t>
            </a:r>
            <a:r>
              <a:rPr lang="en-US" sz="2300" dirty="0"/>
              <a:t> sangat </a:t>
            </a:r>
            <a:r>
              <a:rPr lang="en-US" sz="2300" dirty="0" err="1"/>
              <a:t>cocok</a:t>
            </a:r>
            <a:r>
              <a:rPr lang="en-US" sz="2300" dirty="0"/>
              <a:t>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dijadikan</a:t>
            </a:r>
            <a:r>
              <a:rPr lang="en-US" sz="2300" dirty="0"/>
              <a:t> </a:t>
            </a:r>
            <a:r>
              <a:rPr lang="en-US" sz="2300" dirty="0" err="1"/>
              <a:t>tempat</a:t>
            </a:r>
            <a:r>
              <a:rPr lang="en-US" sz="2300" dirty="0"/>
              <a:t> </a:t>
            </a:r>
            <a:r>
              <a:rPr lang="en-US" sz="2300" dirty="0" err="1"/>
              <a:t>untuk</a:t>
            </a:r>
            <a:r>
              <a:rPr lang="en-US" sz="2300" dirty="0"/>
              <a:t> quality time Bersama </a:t>
            </a:r>
            <a:r>
              <a:rPr lang="en-US" sz="2300" dirty="0" err="1"/>
              <a:t>keluarga</a:t>
            </a:r>
            <a:r>
              <a:rPr lang="en-US" sz="2300" dirty="0"/>
              <a:t>, </a:t>
            </a:r>
            <a:r>
              <a:rPr lang="en-US" sz="2300" dirty="0" err="1"/>
              <a:t>teman</a:t>
            </a:r>
            <a:r>
              <a:rPr lang="en-US" sz="2300" dirty="0"/>
              <a:t>, </a:t>
            </a:r>
            <a:r>
              <a:rPr lang="en-US" sz="2300" dirty="0" err="1"/>
              <a:t>rekan</a:t>
            </a:r>
            <a:r>
              <a:rPr lang="en-US" sz="2300" dirty="0"/>
              <a:t> </a:t>
            </a:r>
            <a:r>
              <a:rPr lang="en-US" sz="2300" dirty="0" err="1"/>
              <a:t>kerja</a:t>
            </a:r>
            <a:r>
              <a:rPr lang="en-US" sz="2300" dirty="0"/>
              <a:t> dan </a:t>
            </a:r>
            <a:r>
              <a:rPr lang="en-US" sz="2300" dirty="0" err="1"/>
              <a:t>sebagainya</a:t>
            </a:r>
            <a:r>
              <a:rPr lang="en-US" sz="2300" dirty="0"/>
              <a:t>. </a:t>
            </a:r>
            <a:r>
              <a:rPr lang="en-US" sz="2300" dirty="0" err="1"/>
              <a:t>Selain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coffee shop juga sangat </a:t>
            </a:r>
            <a:r>
              <a:rPr lang="en-US" sz="2300" dirty="0" err="1"/>
              <a:t>cocok</a:t>
            </a:r>
            <a:r>
              <a:rPr lang="en-US" sz="2300" dirty="0"/>
              <a:t>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dijadikan</a:t>
            </a:r>
            <a:r>
              <a:rPr lang="en-US" sz="2300" dirty="0"/>
              <a:t> </a:t>
            </a:r>
            <a:r>
              <a:rPr lang="en-US" sz="2300" dirty="0" err="1"/>
              <a:t>sebagai</a:t>
            </a:r>
            <a:r>
              <a:rPr lang="en-US" sz="2300" dirty="0"/>
              <a:t> </a:t>
            </a:r>
            <a:r>
              <a:rPr lang="en-US" sz="2300" dirty="0" err="1"/>
              <a:t>tempat</a:t>
            </a:r>
            <a:r>
              <a:rPr lang="en-US" sz="2300" dirty="0"/>
              <a:t>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mengerjakan</a:t>
            </a:r>
            <a:r>
              <a:rPr lang="en-US" sz="2300" dirty="0"/>
              <a:t> </a:t>
            </a:r>
            <a:r>
              <a:rPr lang="en-US" sz="2300" dirty="0" err="1"/>
              <a:t>tugas</a:t>
            </a:r>
            <a:r>
              <a:rPr lang="en-US" sz="2300" dirty="0"/>
              <a:t>, </a:t>
            </a:r>
            <a:r>
              <a:rPr lang="en-US" sz="2300" dirty="0" err="1"/>
              <a:t>berdiskusi</a:t>
            </a:r>
            <a:r>
              <a:rPr lang="en-US" sz="2300" dirty="0"/>
              <a:t>,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melakukan</a:t>
            </a:r>
            <a:r>
              <a:rPr lang="en-US" sz="2300" dirty="0"/>
              <a:t> meeting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suasana</a:t>
            </a:r>
            <a:r>
              <a:rPr lang="en-US" sz="2300" dirty="0"/>
              <a:t> yang </a:t>
            </a:r>
            <a:r>
              <a:rPr lang="en-US" sz="2300" dirty="0" err="1"/>
              <a:t>berbeda</a:t>
            </a:r>
            <a:r>
              <a:rPr lang="en-US" sz="2300" dirty="0"/>
              <a:t>. Hal </a:t>
            </a:r>
            <a:r>
              <a:rPr lang="en-US" sz="2300" dirty="0" err="1"/>
              <a:t>ini</a:t>
            </a:r>
            <a:r>
              <a:rPr lang="en-US" sz="2300" dirty="0"/>
              <a:t> </a:t>
            </a:r>
            <a:r>
              <a:rPr lang="en-US" sz="2300" dirty="0" err="1"/>
              <a:t>dikarenakan</a:t>
            </a:r>
            <a:r>
              <a:rPr lang="en-US" sz="2300" dirty="0"/>
              <a:t> coffee shop </a:t>
            </a:r>
            <a:r>
              <a:rPr lang="en-US" sz="2300" dirty="0" err="1"/>
              <a:t>memiliki</a:t>
            </a:r>
            <a:r>
              <a:rPr lang="en-US" sz="2300" dirty="0"/>
              <a:t> </a:t>
            </a:r>
            <a:r>
              <a:rPr lang="en-US" sz="2300" dirty="0" err="1"/>
              <a:t>fasilitas</a:t>
            </a:r>
            <a:r>
              <a:rPr lang="en-US" sz="2300" dirty="0"/>
              <a:t> yang </a:t>
            </a:r>
            <a:r>
              <a:rPr lang="en-US" sz="2300" dirty="0" err="1"/>
              <a:t>mendukung</a:t>
            </a:r>
            <a:r>
              <a:rPr lang="en-US" sz="2300" dirty="0"/>
              <a:t> </a:t>
            </a:r>
            <a:r>
              <a:rPr lang="en-US" sz="2300" dirty="0" err="1"/>
              <a:t>seperti</a:t>
            </a:r>
            <a:r>
              <a:rPr lang="en-US" sz="2300" dirty="0"/>
              <a:t> Wi-Fi, </a:t>
            </a:r>
            <a:r>
              <a:rPr lang="en-US" sz="2300" dirty="0" err="1"/>
              <a:t>tempat</a:t>
            </a:r>
            <a:r>
              <a:rPr lang="en-US" sz="2300" dirty="0"/>
              <a:t> yang </a:t>
            </a:r>
            <a:r>
              <a:rPr lang="en-US" sz="2300" dirty="0" err="1"/>
              <a:t>instagramable</a:t>
            </a:r>
            <a:r>
              <a:rPr lang="en-US" sz="2300" dirty="0"/>
              <a:t>, </a:t>
            </a:r>
            <a:r>
              <a:rPr lang="en-US" sz="2300" dirty="0" err="1"/>
              <a:t>bahkan</a:t>
            </a:r>
            <a:r>
              <a:rPr lang="en-US" sz="2300" dirty="0"/>
              <a:t> </a:t>
            </a:r>
            <a:r>
              <a:rPr lang="en-US" sz="2300" dirty="0" err="1"/>
              <a:t>mempunyai</a:t>
            </a:r>
            <a:r>
              <a:rPr lang="en-US" sz="2300" dirty="0"/>
              <a:t> </a:t>
            </a:r>
            <a:r>
              <a:rPr lang="en-US" sz="2300" dirty="0" err="1"/>
              <a:t>ruangan</a:t>
            </a:r>
            <a:r>
              <a:rPr lang="en-US" sz="2300" dirty="0"/>
              <a:t> yang </a:t>
            </a:r>
            <a:r>
              <a:rPr lang="en-US" sz="2300" dirty="0" err="1"/>
              <a:t>bisa</a:t>
            </a:r>
            <a:r>
              <a:rPr lang="en-US" sz="2300" dirty="0"/>
              <a:t> </a:t>
            </a:r>
            <a:r>
              <a:rPr lang="en-US" sz="2300" dirty="0" err="1"/>
              <a:t>kita</a:t>
            </a:r>
            <a:r>
              <a:rPr lang="en-US" sz="2300" dirty="0"/>
              <a:t> booking </a:t>
            </a:r>
            <a:r>
              <a:rPr lang="en-US" sz="2300" dirty="0" err="1"/>
              <a:t>untuk</a:t>
            </a:r>
            <a:r>
              <a:rPr lang="en-US" sz="2300" dirty="0"/>
              <a:t> meeting </a:t>
            </a:r>
            <a:r>
              <a:rPr lang="en-US" sz="2300" dirty="0" err="1"/>
              <a:t>atau</a:t>
            </a:r>
            <a:r>
              <a:rPr lang="en-US" sz="2300" dirty="0"/>
              <a:t> quality time Bersama </a:t>
            </a:r>
            <a:r>
              <a:rPr lang="en-US" sz="2300" dirty="0" err="1"/>
              <a:t>keluarga</a:t>
            </a:r>
            <a:r>
              <a:rPr lang="en-US" sz="2300" dirty="0"/>
              <a:t>. </a:t>
            </a:r>
            <a:r>
              <a:rPr lang="en-US" sz="2300" dirty="0" err="1"/>
              <a:t>Selain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coffee shop juga </a:t>
            </a:r>
            <a:r>
              <a:rPr lang="en-US" sz="2300" dirty="0" err="1"/>
              <a:t>menyediakan</a:t>
            </a:r>
            <a:r>
              <a:rPr lang="en-US" sz="2300" dirty="0"/>
              <a:t> </a:t>
            </a:r>
            <a:r>
              <a:rPr lang="en-US" sz="2300" dirty="0" err="1"/>
              <a:t>berbagai</a:t>
            </a:r>
            <a:r>
              <a:rPr lang="en-US" sz="2300" dirty="0"/>
              <a:t> </a:t>
            </a:r>
            <a:r>
              <a:rPr lang="en-US" sz="2300" dirty="0" err="1"/>
              <a:t>macam</a:t>
            </a:r>
            <a:r>
              <a:rPr lang="en-US" sz="2300" dirty="0"/>
              <a:t> </a:t>
            </a:r>
            <a:r>
              <a:rPr lang="en-US" sz="2300" dirty="0" err="1"/>
              <a:t>makanan</a:t>
            </a:r>
            <a:r>
              <a:rPr lang="en-US" sz="2300" dirty="0"/>
              <a:t> </a:t>
            </a:r>
            <a:r>
              <a:rPr lang="en-US" sz="2300" dirty="0" err="1"/>
              <a:t>maupun</a:t>
            </a:r>
            <a:r>
              <a:rPr lang="en-US" sz="2300" dirty="0"/>
              <a:t> </a:t>
            </a:r>
            <a:r>
              <a:rPr lang="en-US" sz="2300" dirty="0" err="1"/>
              <a:t>minuman</a:t>
            </a:r>
            <a:r>
              <a:rPr lang="en-US" sz="2300" dirty="0"/>
              <a:t> yang sangat </a:t>
            </a:r>
            <a:r>
              <a:rPr lang="en-US" sz="2300" dirty="0" err="1"/>
              <a:t>cocok</a:t>
            </a:r>
            <a:r>
              <a:rPr lang="en-US" sz="2300" dirty="0"/>
              <a:t>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dijadikan</a:t>
            </a:r>
            <a:r>
              <a:rPr lang="en-US" sz="2300" dirty="0"/>
              <a:t> </a:t>
            </a:r>
            <a:r>
              <a:rPr lang="en-US" sz="2300" dirty="0" err="1"/>
              <a:t>teman</a:t>
            </a:r>
            <a:r>
              <a:rPr lang="en-US" sz="2300" dirty="0"/>
              <a:t> </a:t>
            </a:r>
            <a:r>
              <a:rPr lang="en-US" sz="2300" dirty="0" err="1"/>
              <a:t>saat</a:t>
            </a:r>
            <a:r>
              <a:rPr lang="en-US" sz="2300" dirty="0"/>
              <a:t> </a:t>
            </a:r>
            <a:r>
              <a:rPr lang="en-US" sz="2300" dirty="0" err="1"/>
              <a:t>mengerjakan</a:t>
            </a:r>
            <a:r>
              <a:rPr lang="en-US" sz="2300" dirty="0"/>
              <a:t> </a:t>
            </a:r>
            <a:r>
              <a:rPr lang="en-US" sz="2300" dirty="0" err="1"/>
              <a:t>tugas</a:t>
            </a:r>
            <a:r>
              <a:rPr lang="en-US" sz="2300" dirty="0"/>
              <a:t>, meeting, </a:t>
            </a:r>
            <a:r>
              <a:rPr lang="en-US" sz="2300" dirty="0" err="1"/>
              <a:t>berdiskusi</a:t>
            </a:r>
            <a:r>
              <a:rPr lang="en-US" sz="2300" dirty="0"/>
              <a:t>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sekedar</a:t>
            </a:r>
            <a:r>
              <a:rPr lang="en-US" sz="2300" dirty="0"/>
              <a:t> quality time.</a:t>
            </a:r>
          </a:p>
          <a:p>
            <a:pPr algn="just"/>
            <a:r>
              <a:rPr lang="en-US" sz="2300" dirty="0"/>
              <a:t>	oleh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</a:t>
            </a:r>
            <a:r>
              <a:rPr lang="en-US" sz="2300" dirty="0" err="1"/>
              <a:t>tidak</a:t>
            </a:r>
            <a:r>
              <a:rPr lang="en-US" sz="2300" dirty="0"/>
              <a:t> </a:t>
            </a:r>
            <a:r>
              <a:rPr lang="en-US" sz="2300" dirty="0" err="1"/>
              <a:t>banyak</a:t>
            </a:r>
            <a:r>
              <a:rPr lang="en-US" sz="2300" dirty="0"/>
              <a:t> coffee shop yang </a:t>
            </a:r>
            <a:r>
              <a:rPr lang="en-US" sz="2300" dirty="0" err="1"/>
              <a:t>mempunyai</a:t>
            </a:r>
            <a:r>
              <a:rPr lang="en-US" sz="2300" dirty="0"/>
              <a:t> </a:t>
            </a:r>
            <a:r>
              <a:rPr lang="en-US" sz="2300" dirty="0" err="1"/>
              <a:t>antrian</a:t>
            </a:r>
            <a:r>
              <a:rPr lang="en-US" sz="2300" dirty="0"/>
              <a:t> </a:t>
            </a:r>
            <a:r>
              <a:rPr lang="en-US" sz="2300" dirty="0" err="1"/>
              <a:t>cukup</a:t>
            </a:r>
            <a:r>
              <a:rPr lang="en-US" sz="2300" dirty="0"/>
              <a:t> </a:t>
            </a:r>
            <a:r>
              <a:rPr lang="en-US" sz="2300" dirty="0" err="1"/>
              <a:t>panjang</a:t>
            </a:r>
            <a:r>
              <a:rPr lang="en-US" sz="2300" dirty="0"/>
              <a:t> </a:t>
            </a:r>
            <a:r>
              <a:rPr lang="en-US" sz="2300" dirty="0" err="1"/>
              <a:t>saat</a:t>
            </a:r>
            <a:r>
              <a:rPr lang="en-US" sz="2300" dirty="0"/>
              <a:t> </a:t>
            </a:r>
            <a:r>
              <a:rPr lang="en-US" sz="2300" dirty="0" err="1"/>
              <a:t>ingin</a:t>
            </a:r>
            <a:r>
              <a:rPr lang="en-US" sz="2300" dirty="0"/>
              <a:t> </a:t>
            </a:r>
            <a:r>
              <a:rPr lang="en-US" sz="2300" dirty="0" err="1"/>
              <a:t>memesan</a:t>
            </a:r>
            <a:r>
              <a:rPr lang="en-US" sz="2300" dirty="0"/>
              <a:t> yang </a:t>
            </a:r>
            <a:r>
              <a:rPr lang="en-US" sz="2300" dirty="0" err="1"/>
              <a:t>menyebabkan</a:t>
            </a:r>
            <a:r>
              <a:rPr lang="en-US" sz="2300" dirty="0"/>
              <a:t> </a:t>
            </a:r>
            <a:r>
              <a:rPr lang="en-US" sz="2300" dirty="0" err="1"/>
              <a:t>adanya</a:t>
            </a:r>
            <a:r>
              <a:rPr lang="en-US" sz="2300" dirty="0"/>
              <a:t> </a:t>
            </a:r>
            <a:r>
              <a:rPr lang="en-US" sz="2300" dirty="0" err="1"/>
              <a:t>kesalahan</a:t>
            </a:r>
            <a:r>
              <a:rPr lang="en-US" sz="2300" dirty="0"/>
              <a:t> pada </a:t>
            </a:r>
            <a:r>
              <a:rPr lang="en-US" sz="2300" dirty="0" err="1"/>
              <a:t>pencatatan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pembuatan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yang </a:t>
            </a:r>
            <a:r>
              <a:rPr lang="en-US" sz="2300" dirty="0" err="1"/>
              <a:t>tidak</a:t>
            </a:r>
            <a:r>
              <a:rPr lang="en-US" sz="2300" dirty="0"/>
              <a:t> </a:t>
            </a:r>
            <a:r>
              <a:rPr lang="en-US" sz="2300" dirty="0" err="1"/>
              <a:t>urut</a:t>
            </a:r>
            <a:r>
              <a:rPr lang="en-US" sz="2300" dirty="0"/>
              <a:t> </a:t>
            </a:r>
            <a:r>
              <a:rPr lang="en-US" sz="2300" dirty="0" err="1"/>
              <a:t>sehingga</a:t>
            </a:r>
            <a:r>
              <a:rPr lang="en-US" sz="2300" dirty="0"/>
              <a:t> </a:t>
            </a:r>
            <a:r>
              <a:rPr lang="en-US" sz="2300" dirty="0" err="1"/>
              <a:t>banyak</a:t>
            </a:r>
            <a:r>
              <a:rPr lang="en-US" sz="2300" dirty="0"/>
              <a:t> complain </a:t>
            </a:r>
            <a:r>
              <a:rPr lang="en-US" sz="2300" dirty="0" err="1"/>
              <a:t>tentang</a:t>
            </a:r>
            <a:r>
              <a:rPr lang="en-US" sz="2300" dirty="0"/>
              <a:t> </a:t>
            </a:r>
            <a:r>
              <a:rPr lang="en-US" sz="2300" dirty="0" err="1"/>
              <a:t>pelayanan</a:t>
            </a:r>
            <a:r>
              <a:rPr lang="en-US" sz="2300" dirty="0"/>
              <a:t> dan </a:t>
            </a:r>
            <a:r>
              <a:rPr lang="en-US" sz="2300" dirty="0" err="1"/>
              <a:t>lamanya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yang </a:t>
            </a:r>
            <a:r>
              <a:rPr lang="en-US" sz="2300" dirty="0" err="1"/>
              <a:t>jadi</a:t>
            </a:r>
            <a:r>
              <a:rPr lang="en-US" sz="2300" dirty="0"/>
              <a:t>. </a:t>
            </a:r>
            <a:r>
              <a:rPr lang="en-US" sz="2300" dirty="0" err="1"/>
              <a:t>Selain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banyaknya</a:t>
            </a:r>
            <a:r>
              <a:rPr lang="en-US" sz="2300" dirty="0"/>
              <a:t> </a:t>
            </a:r>
            <a:r>
              <a:rPr lang="en-US" sz="2300" dirty="0" err="1"/>
              <a:t>pengunjung</a:t>
            </a:r>
            <a:r>
              <a:rPr lang="en-US" sz="2300" dirty="0"/>
              <a:t> </a:t>
            </a:r>
            <a:r>
              <a:rPr lang="en-US" sz="2300" dirty="0" err="1"/>
              <a:t>kasir</a:t>
            </a:r>
            <a:r>
              <a:rPr lang="en-US" sz="2300" dirty="0"/>
              <a:t> </a:t>
            </a:r>
            <a:r>
              <a:rPr lang="en-US" sz="2300" dirty="0" err="1"/>
              <a:t>sedikit</a:t>
            </a:r>
            <a:r>
              <a:rPr lang="en-US" sz="2300" dirty="0"/>
              <a:t> </a:t>
            </a:r>
            <a:r>
              <a:rPr lang="en-US" sz="2300" dirty="0" err="1"/>
              <a:t>kesulitan</a:t>
            </a:r>
            <a:r>
              <a:rPr lang="en-US" sz="2300" dirty="0"/>
              <a:t>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membuat</a:t>
            </a:r>
            <a:r>
              <a:rPr lang="en-US" sz="2300" dirty="0"/>
              <a:t> </a:t>
            </a:r>
            <a:r>
              <a:rPr lang="en-US" sz="2300" dirty="0" err="1"/>
              <a:t>laporan</a:t>
            </a:r>
            <a:r>
              <a:rPr lang="en-US" sz="2300" dirty="0"/>
              <a:t> </a:t>
            </a:r>
            <a:r>
              <a:rPr lang="en-US" sz="2300" dirty="0" err="1"/>
              <a:t>pendapatan</a:t>
            </a:r>
            <a:r>
              <a:rPr lang="en-US" sz="2300" dirty="0"/>
              <a:t> </a:t>
            </a:r>
            <a:r>
              <a:rPr lang="en-US" sz="2300" dirty="0" err="1"/>
              <a:t>perhari</a:t>
            </a:r>
            <a:r>
              <a:rPr lang="en-US" sz="2300" dirty="0"/>
              <a:t>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harus</a:t>
            </a:r>
            <a:r>
              <a:rPr lang="en-US" sz="2300" dirty="0"/>
              <a:t> </a:t>
            </a:r>
            <a:r>
              <a:rPr lang="en-US" sz="2300" dirty="0" err="1"/>
              <a:t>mentotalkan</a:t>
            </a:r>
            <a:r>
              <a:rPr lang="en-US" sz="2300" dirty="0"/>
              <a:t> </a:t>
            </a:r>
            <a:r>
              <a:rPr lang="en-US" sz="2300" dirty="0" err="1"/>
              <a:t>semua</a:t>
            </a:r>
            <a:r>
              <a:rPr lang="en-US" sz="2300" dirty="0"/>
              <a:t> </a:t>
            </a:r>
            <a:r>
              <a:rPr lang="en-US" sz="2300" dirty="0" err="1"/>
              <a:t>pemasukan</a:t>
            </a:r>
            <a:r>
              <a:rPr lang="en-US" sz="2300" dirty="0"/>
              <a:t> </a:t>
            </a:r>
            <a:r>
              <a:rPr lang="en-US" sz="2300" dirty="0" err="1"/>
              <a:t>perhari</a:t>
            </a:r>
            <a:r>
              <a:rPr lang="en-US" sz="2300" dirty="0"/>
              <a:t> </a:t>
            </a:r>
            <a:r>
              <a:rPr lang="en-US" sz="2300" dirty="0" err="1"/>
              <a:t>dengan</a:t>
            </a:r>
            <a:r>
              <a:rPr lang="en-US" sz="2300" dirty="0"/>
              <a:t> manual.</a:t>
            </a:r>
          </a:p>
          <a:p>
            <a:pPr algn="just"/>
            <a:r>
              <a:rPr lang="en-US" sz="2300" dirty="0"/>
              <a:t>	Oleh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kami </a:t>
            </a:r>
            <a:r>
              <a:rPr lang="en-US" sz="2300" dirty="0" err="1"/>
              <a:t>membuat</a:t>
            </a:r>
            <a:r>
              <a:rPr lang="en-US" sz="2300" dirty="0"/>
              <a:t> </a:t>
            </a:r>
            <a:r>
              <a:rPr lang="en-US" sz="2300" dirty="0" err="1"/>
              <a:t>kasir</a:t>
            </a:r>
            <a:r>
              <a:rPr lang="en-US" sz="2300" dirty="0"/>
              <a:t> digital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memudahkan</a:t>
            </a:r>
            <a:r>
              <a:rPr lang="en-US" sz="2300" dirty="0"/>
              <a:t> </a:t>
            </a:r>
            <a:r>
              <a:rPr lang="en-US" sz="2300" dirty="0" err="1"/>
              <a:t>kasir</a:t>
            </a:r>
            <a:r>
              <a:rPr lang="en-US" sz="2300" dirty="0"/>
              <a:t>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membuat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</a:t>
            </a:r>
            <a:r>
              <a:rPr lang="en-US" sz="2300" dirty="0" err="1"/>
              <a:t>sekaligus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yang </a:t>
            </a:r>
            <a:r>
              <a:rPr lang="en-US" sz="2300" dirty="0" err="1"/>
              <a:t>sudah</a:t>
            </a:r>
            <a:r>
              <a:rPr lang="en-US" sz="2300" dirty="0"/>
              <a:t> </a:t>
            </a:r>
            <a:r>
              <a:rPr lang="en-US" sz="2300" dirty="0" err="1"/>
              <a:t>diterima</a:t>
            </a:r>
            <a:r>
              <a:rPr lang="en-US" sz="2300" dirty="0"/>
              <a:t>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dibuat</a:t>
            </a:r>
            <a:r>
              <a:rPr lang="en-US" sz="2300" dirty="0"/>
              <a:t> oleh </a:t>
            </a:r>
            <a:r>
              <a:rPr lang="en-US" sz="2300" dirty="0" err="1"/>
              <a:t>kasir</a:t>
            </a:r>
            <a:r>
              <a:rPr lang="en-US" sz="2300" dirty="0"/>
              <a:t> </a:t>
            </a:r>
            <a:r>
              <a:rPr lang="en-US" sz="2300" dirty="0" err="1"/>
              <a:t>dapat</a:t>
            </a:r>
            <a:r>
              <a:rPr lang="en-US" sz="2300" dirty="0"/>
              <a:t> </a:t>
            </a:r>
            <a:r>
              <a:rPr lang="en-US" sz="2300" dirty="0" err="1"/>
              <a:t>langsung</a:t>
            </a:r>
            <a:r>
              <a:rPr lang="en-US" sz="2300" dirty="0"/>
              <a:t> </a:t>
            </a:r>
            <a:r>
              <a:rPr lang="en-US" sz="2300" dirty="0" err="1"/>
              <a:t>tersampaikan</a:t>
            </a:r>
            <a:r>
              <a:rPr lang="en-US" sz="2300" dirty="0"/>
              <a:t> </a:t>
            </a:r>
            <a:r>
              <a:rPr lang="en-US" sz="2300" dirty="0" err="1"/>
              <a:t>ke</a:t>
            </a:r>
            <a:r>
              <a:rPr lang="en-US" sz="2300" dirty="0"/>
              <a:t> barista </a:t>
            </a:r>
            <a:r>
              <a:rPr lang="en-US" sz="2300" dirty="0" err="1"/>
              <a:t>maupun</a:t>
            </a:r>
            <a:r>
              <a:rPr lang="en-US" sz="2300" dirty="0"/>
              <a:t> </a:t>
            </a:r>
            <a:r>
              <a:rPr lang="en-US" sz="2300" dirty="0" err="1"/>
              <a:t>bagian</a:t>
            </a:r>
            <a:r>
              <a:rPr lang="en-US" sz="2300" dirty="0"/>
              <a:t> </a:t>
            </a:r>
            <a:r>
              <a:rPr lang="en-US" sz="2300" dirty="0" err="1"/>
              <a:t>dapur</a:t>
            </a:r>
            <a:r>
              <a:rPr lang="en-US" sz="2300" dirty="0"/>
              <a:t> </a:t>
            </a:r>
            <a:r>
              <a:rPr lang="en-US" sz="2300" dirty="0" err="1"/>
              <a:t>tanpa</a:t>
            </a:r>
            <a:r>
              <a:rPr lang="en-US" sz="2300" dirty="0"/>
              <a:t> </a:t>
            </a:r>
            <a:r>
              <a:rPr lang="en-US" sz="2300" dirty="0" err="1"/>
              <a:t>harus</a:t>
            </a:r>
            <a:r>
              <a:rPr lang="en-US" sz="2300" dirty="0"/>
              <a:t> </a:t>
            </a:r>
            <a:r>
              <a:rPr lang="en-US" sz="2300" dirty="0" err="1"/>
              <a:t>mereka</a:t>
            </a:r>
            <a:r>
              <a:rPr lang="en-US" sz="2300" dirty="0"/>
              <a:t> </a:t>
            </a:r>
            <a:r>
              <a:rPr lang="en-US" sz="2300" dirty="0" err="1"/>
              <a:t>menunggu</a:t>
            </a:r>
            <a:r>
              <a:rPr lang="en-US" sz="2300" dirty="0"/>
              <a:t> </a:t>
            </a:r>
            <a:r>
              <a:rPr lang="en-US" sz="2300" dirty="0" err="1"/>
              <a:t>struk</a:t>
            </a:r>
            <a:r>
              <a:rPr lang="en-US" sz="2300" dirty="0"/>
              <a:t> </a:t>
            </a:r>
            <a:r>
              <a:rPr lang="en-US" sz="2300" dirty="0" err="1"/>
              <a:t>dari</a:t>
            </a:r>
            <a:r>
              <a:rPr lang="en-US" sz="2300" dirty="0"/>
              <a:t> </a:t>
            </a:r>
            <a:r>
              <a:rPr lang="en-US" sz="2300" dirty="0" err="1"/>
              <a:t>pihak</a:t>
            </a:r>
            <a:r>
              <a:rPr lang="en-US" sz="2300" dirty="0"/>
              <a:t> </a:t>
            </a:r>
            <a:r>
              <a:rPr lang="en-US" sz="2300" dirty="0" err="1"/>
              <a:t>kasir</a:t>
            </a:r>
            <a:r>
              <a:rPr lang="en-US" sz="2300" dirty="0"/>
              <a:t> </a:t>
            </a:r>
            <a:r>
              <a:rPr lang="en-US" sz="2300" dirty="0" err="1"/>
              <a:t>sehingga</a:t>
            </a:r>
            <a:r>
              <a:rPr lang="en-US" sz="2300" dirty="0"/>
              <a:t> </a:t>
            </a:r>
            <a:r>
              <a:rPr lang="en-US" sz="2300" dirty="0" err="1"/>
              <a:t>mereka</a:t>
            </a:r>
            <a:r>
              <a:rPr lang="en-US" sz="2300" dirty="0"/>
              <a:t> </a:t>
            </a:r>
            <a:r>
              <a:rPr lang="en-US" sz="2300" dirty="0" err="1"/>
              <a:t>bisa</a:t>
            </a:r>
            <a:r>
              <a:rPr lang="en-US" sz="2300" dirty="0"/>
              <a:t> </a:t>
            </a:r>
            <a:r>
              <a:rPr lang="en-US" sz="2300" dirty="0" err="1"/>
              <a:t>membuat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cepat</a:t>
            </a:r>
            <a:r>
              <a:rPr lang="en-US" sz="2300" dirty="0"/>
              <a:t> dan </a:t>
            </a:r>
            <a:r>
              <a:rPr lang="en-US" sz="2300" dirty="0" err="1"/>
              <a:t>urut</a:t>
            </a:r>
            <a:r>
              <a:rPr lang="en-US" sz="2300" dirty="0"/>
              <a:t> </a:t>
            </a:r>
            <a:r>
              <a:rPr lang="en-US" sz="2300" dirty="0" err="1"/>
              <a:t>sesuai</a:t>
            </a:r>
            <a:r>
              <a:rPr lang="en-US" sz="2300" dirty="0"/>
              <a:t>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pesanan</a:t>
            </a:r>
            <a:r>
              <a:rPr lang="en-US" sz="2300" dirty="0"/>
              <a:t> yang </a:t>
            </a:r>
            <a:r>
              <a:rPr lang="en-US" sz="2300" dirty="0" err="1"/>
              <a:t>masuk</a:t>
            </a:r>
            <a:r>
              <a:rPr lang="en-US" sz="2300" dirty="0"/>
              <a:t>. </a:t>
            </a:r>
            <a:r>
              <a:rPr lang="en-US" sz="2300" dirty="0" err="1"/>
              <a:t>Selain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, </a:t>
            </a:r>
            <a:r>
              <a:rPr lang="en-US" sz="2300" dirty="0" err="1"/>
              <a:t>hal</a:t>
            </a:r>
            <a:r>
              <a:rPr lang="en-US" sz="2300" dirty="0"/>
              <a:t> </a:t>
            </a:r>
            <a:r>
              <a:rPr lang="en-US" sz="2300" dirty="0" err="1"/>
              <a:t>ini</a:t>
            </a:r>
            <a:r>
              <a:rPr lang="en-US" sz="2300" dirty="0"/>
              <a:t> </a:t>
            </a:r>
            <a:r>
              <a:rPr lang="en-US" sz="2300" dirty="0" err="1"/>
              <a:t>dapat</a:t>
            </a:r>
            <a:r>
              <a:rPr lang="en-US" sz="2300" dirty="0"/>
              <a:t> </a:t>
            </a:r>
            <a:r>
              <a:rPr lang="en-US" sz="2300" dirty="0" err="1"/>
              <a:t>memudahkan</a:t>
            </a:r>
            <a:r>
              <a:rPr lang="en-US" sz="2300" dirty="0"/>
              <a:t> </a:t>
            </a:r>
            <a:r>
              <a:rPr lang="en-US" sz="2300" dirty="0" err="1"/>
              <a:t>kasir</a:t>
            </a:r>
            <a:r>
              <a:rPr lang="en-US" sz="2300" dirty="0"/>
              <a:t>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mentotalkan</a:t>
            </a:r>
            <a:r>
              <a:rPr lang="en-US" sz="2300" dirty="0"/>
              <a:t> </a:t>
            </a:r>
            <a:r>
              <a:rPr lang="en-US" sz="2300" dirty="0" err="1"/>
              <a:t>pendapatan</a:t>
            </a:r>
            <a:r>
              <a:rPr lang="en-US" sz="2300" dirty="0"/>
              <a:t> </a:t>
            </a:r>
            <a:r>
              <a:rPr lang="en-US" sz="2300" dirty="0" err="1"/>
              <a:t>perhari</a:t>
            </a:r>
            <a:r>
              <a:rPr lang="en-US" sz="2300" dirty="0"/>
              <a:t> </a:t>
            </a:r>
            <a:r>
              <a:rPr lang="en-US" sz="2300" dirty="0" err="1"/>
              <a:t>dikarenakan</a:t>
            </a:r>
            <a:r>
              <a:rPr lang="en-US" sz="2300" dirty="0"/>
              <a:t> </a:t>
            </a:r>
            <a:r>
              <a:rPr lang="en-US" sz="2300" dirty="0" err="1"/>
              <a:t>adanya</a:t>
            </a:r>
            <a:r>
              <a:rPr lang="en-US" sz="2300" dirty="0"/>
              <a:t> </a:t>
            </a:r>
            <a:r>
              <a:rPr lang="en-US" sz="2300" dirty="0" err="1"/>
              <a:t>fitur</a:t>
            </a:r>
            <a:r>
              <a:rPr lang="en-US" sz="2300" dirty="0"/>
              <a:t> Riwayat </a:t>
            </a:r>
            <a:r>
              <a:rPr lang="en-US" sz="2300" dirty="0" err="1"/>
              <a:t>pemesanan</a:t>
            </a:r>
            <a:r>
              <a:rPr lang="en-US" sz="2300" dirty="0"/>
              <a:t> pada </a:t>
            </a:r>
            <a:r>
              <a:rPr lang="en-US" sz="2300" dirty="0" err="1"/>
              <a:t>hari</a:t>
            </a:r>
            <a:r>
              <a:rPr lang="en-US" sz="2300" dirty="0"/>
              <a:t> </a:t>
            </a:r>
            <a:r>
              <a:rPr lang="en-US" sz="2300" dirty="0" err="1"/>
              <a:t>tersebut</a:t>
            </a:r>
            <a:r>
              <a:rPr lang="en-US" sz="23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692C5-F6CB-3A1B-F976-3D165487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0050FE-CC31-9456-066A-8BEC9F2FD9CC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7B8133-14C7-E468-AC0B-3E6CC72C30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9033B4-D963-968A-D821-8F0D4B19F7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078C553-88BB-C174-0DE5-7A97F786C5A5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902B94D-9939-E5C3-69F2-CD047396AB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E97EA34-0C9C-F4A8-C1BD-E73BE629D0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24FCA75-0E90-9667-E045-4D44EE20859B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F75E7A5-B911-19F8-24C3-2C80419818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1A33F41-F71B-B65F-4CD3-769833ABAC8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E066CB9-C42C-8221-0C4C-39D9CAA48D44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E1F4406-B22A-7B18-9FAD-43A1AF0A847C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0FC23CB-81CA-F374-88CE-92C7BA0D2C22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DCAADC7C-C724-9497-AFD4-3030F8F077E6}"/>
              </a:ext>
            </a:extLst>
          </p:cNvPr>
          <p:cNvSpPr txBox="1"/>
          <p:nvPr/>
        </p:nvSpPr>
        <p:spPr>
          <a:xfrm>
            <a:off x="7658933" y="9378933"/>
            <a:ext cx="445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Tambah</a:t>
            </a:r>
            <a:r>
              <a:rPr lang="en-US" sz="2400" b="1" dirty="0"/>
              <a:t> </a:t>
            </a:r>
            <a:r>
              <a:rPr lang="en-US" sz="2400" b="1" dirty="0" err="1"/>
              <a:t>Pengguna</a:t>
            </a:r>
            <a:endParaRPr lang="id-ID" sz="2400" b="1" dirty="0"/>
          </a:p>
        </p:txBody>
      </p:sp>
      <p:pic>
        <p:nvPicPr>
          <p:cNvPr id="41" name="Gambar 40">
            <a:extLst>
              <a:ext uri="{FF2B5EF4-FFF2-40B4-BE49-F238E27FC236}">
                <a16:creationId xmlns:a16="http://schemas.microsoft.com/office/drawing/2014/main" id="{95A50921-FF9B-BDC0-9EC2-AD2545CE7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0" y="783046"/>
            <a:ext cx="16106020" cy="83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58D9-A6D6-C1F0-5A94-B2F493AC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B756A7-3987-F923-B767-A7A2558148B5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90367E-B836-17BE-40D4-D287C2242A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13137F-BA8D-6EB0-07F2-1105A740B9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BB00EE7-BA98-C1A1-D62F-29AC6E6B1C23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0DD6F8-6EE1-260D-799F-E684091A7A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248F1C-85E8-2867-ABDC-4FAE89717C9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92A4E32-209A-3C62-6523-8C1EF6D2CD73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179FC7E-DB0F-3ECB-93DD-BF3FB1335F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453DBD4-23C8-5D1C-349B-9DB54504C56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7664146-E475-9BD0-6715-822101902C9E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570DABB-DF08-FDDD-C36E-A8FF8FF5B8F1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C000C91-8F39-939A-FA6C-F44B009A699F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D2DFCF17-8560-4895-40C9-CD8E166E166E}"/>
              </a:ext>
            </a:extLst>
          </p:cNvPr>
          <p:cNvSpPr txBox="1"/>
          <p:nvPr/>
        </p:nvSpPr>
        <p:spPr>
          <a:xfrm>
            <a:off x="7580722" y="9203413"/>
            <a:ext cx="376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Edit </a:t>
            </a:r>
            <a:r>
              <a:rPr lang="en-US" sz="2400" b="1" dirty="0" err="1"/>
              <a:t>Pengguna</a:t>
            </a:r>
            <a:endParaRPr lang="id-ID" sz="2400" b="1" dirty="0"/>
          </a:p>
        </p:txBody>
      </p:sp>
      <p:pic>
        <p:nvPicPr>
          <p:cNvPr id="43" name="Gambar 42">
            <a:extLst>
              <a:ext uri="{FF2B5EF4-FFF2-40B4-BE49-F238E27FC236}">
                <a16:creationId xmlns:a16="http://schemas.microsoft.com/office/drawing/2014/main" id="{FAB28490-8C95-2E31-D9EE-AE06C630C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34" y="651586"/>
            <a:ext cx="15606769" cy="83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7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3359-00B1-1AF3-3DEC-94CB2660D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B479FFC-6A5C-A4AE-6F9A-A8AD809AEA80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E9D865F-373D-234A-3DF5-89E8FEBC92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97124CD-3B47-88E3-286B-1D583A858A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FAC774E-FAC8-E410-D307-D813BDFA8E8B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5E28F0-B101-7BE2-CEAE-614F62F3D6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0369AA8-7310-A022-9D9E-0E16CB1FEC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F622331-78AD-D2EE-18AF-6A2E76615802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DD38051-6D69-59AB-D23D-BAF540F1BD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B0DB2AE-90A4-4FC6-AEBB-C5ED09FBC2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97970549-E0D3-8AE5-5835-DA2E5EE6D951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E7512CF-157B-A3C4-6D12-0D6AC64A10A6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1D43246-E46B-D210-D304-C853C9730B16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B2A02CFF-A35E-7849-831C-6158DCB6C35A}"/>
              </a:ext>
            </a:extLst>
          </p:cNvPr>
          <p:cNvSpPr txBox="1"/>
          <p:nvPr/>
        </p:nvSpPr>
        <p:spPr>
          <a:xfrm>
            <a:off x="6911936" y="9457518"/>
            <a:ext cx="446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Daftar </a:t>
            </a:r>
            <a:r>
              <a:rPr lang="en-US" sz="2400" b="1" dirty="0" err="1"/>
              <a:t>Kategori</a:t>
            </a:r>
            <a:endParaRPr lang="id-ID" sz="2400" b="1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EFCA9287-5BDB-01E0-AB66-E088B88B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0" y="519722"/>
            <a:ext cx="16243420" cy="87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4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69D8-327B-194F-BF0C-8D1E785D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7D89F4-34F9-A702-D975-53A52B46EA51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02CEE0-3EBC-314B-77B7-503890BFD1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1B790D-CD2D-A1B5-72DA-C89898BF58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9ADDDD-01EC-4550-8E7A-41F8CFD0A7A9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5F85346-A68D-0124-1D6B-FC96C80225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39835F2-0552-87CD-A5CB-DB1A0D2328A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26CA93-392D-D24A-369F-FCF0D3578107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258CA30-46B4-9A14-A8B2-D4D1673ACE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2278938-CE7A-9866-A1E6-3DC4EAED97C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85A266C-68C0-D075-A714-AF82B905BCE5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66AD1B-9990-844D-FB84-EEF1C444028D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31C6D1A-8E9C-261D-FBE3-93A636EB8C26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68B5E2EB-C1F2-806B-DF16-225AF021A680}"/>
              </a:ext>
            </a:extLst>
          </p:cNvPr>
          <p:cNvSpPr txBox="1"/>
          <p:nvPr/>
        </p:nvSpPr>
        <p:spPr>
          <a:xfrm>
            <a:off x="7543800" y="9327284"/>
            <a:ext cx="740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Tambah</a:t>
            </a:r>
            <a:r>
              <a:rPr lang="en-US" sz="2400" b="1" dirty="0"/>
              <a:t> </a:t>
            </a:r>
            <a:r>
              <a:rPr lang="en-US" sz="2400" b="1" dirty="0" err="1"/>
              <a:t>Kategori</a:t>
            </a:r>
            <a:endParaRPr lang="id-ID" sz="2400" b="1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798F8B2E-9964-D24D-86C2-36030FB9C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86" y="436072"/>
            <a:ext cx="15697200" cy="87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38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077E-D554-9B72-B146-5BC35196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351BCB-3FF7-171E-0EF0-175FE2C9E987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005090-918C-3DA6-B382-8D3DF67C66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E218BC-CD03-B9A5-AE2A-4CB663CA9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CAC160-8EFA-A4B2-1676-84D0C79A6A10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0FF183D-1FA8-BB33-6AEF-9CCB326BE6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CB6BFE2-9100-19EC-431B-F6E2CA404B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44BDA00-94C7-2850-F991-A3FE037A4B6F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3AEFDC0-216D-57BC-0EDD-B409C6D91E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BD32C34-EB77-A9BD-58A5-CC15A59F18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5902087-8DF5-881D-0B7A-8163F0D27DC1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9F1EB2A-F2C6-0D35-FF70-837BC17D2C6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A70DA17-104C-F602-B571-60C8320DE555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506F7348-B18C-AC36-9919-45B9563227BF}"/>
              </a:ext>
            </a:extLst>
          </p:cNvPr>
          <p:cNvSpPr txBox="1"/>
          <p:nvPr/>
        </p:nvSpPr>
        <p:spPr>
          <a:xfrm>
            <a:off x="7508390" y="9516495"/>
            <a:ext cx="475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Edit </a:t>
            </a:r>
            <a:r>
              <a:rPr lang="en-US" sz="2400" b="1" dirty="0" err="1"/>
              <a:t>Kategori</a:t>
            </a:r>
            <a:endParaRPr lang="id-ID" sz="2400" b="1" dirty="0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8A76DEB5-3137-C2C7-E5A3-E49D36A08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0" y="459948"/>
            <a:ext cx="16136689" cy="89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8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C612-41AB-80FE-11F8-F816BC0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AE9D21-DB17-CD2E-637E-2E49A73E8693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CDD3DC-AF41-8CF8-318A-FDE37AD06D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8673F9-3898-71BA-3C24-54D011F909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66C41C-4F1D-FEFD-BACD-85A010639983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DCC092-5D84-471E-2032-EAB014A895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AC3031B-D83E-0490-312E-2F7448C8888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E0A65CB-2EDE-1B4D-E536-C411AD0ED3F2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78C481-1D2B-DF48-980F-9ECC73FB4D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B447175-BA34-6684-4598-642D8E9C91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7831A4F-7C5A-4177-CB08-B696E83527E6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E48F080-A961-E5A1-353F-996EEF6EBDAA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94902D1-89E2-1FF6-893D-2667F50C7049}"/>
              </a:ext>
            </a:extLst>
          </p:cNvPr>
          <p:cNvSpPr txBox="1"/>
          <p:nvPr/>
        </p:nvSpPr>
        <p:spPr>
          <a:xfrm>
            <a:off x="1023096" y="446402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7FAB6780-745B-BD14-1B93-E189CA8FFDB5}"/>
              </a:ext>
            </a:extLst>
          </p:cNvPr>
          <p:cNvSpPr txBox="1"/>
          <p:nvPr/>
        </p:nvSpPr>
        <p:spPr>
          <a:xfrm>
            <a:off x="7543800" y="933690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Daftar menu</a:t>
            </a:r>
            <a:endParaRPr lang="id-ID" sz="2400" b="1" dirty="0"/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DF2752FB-F970-42E9-F4DA-6B9070DCD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6" y="519722"/>
            <a:ext cx="16121904" cy="87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8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2DC3E-3642-F232-EB52-30008D68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285736-6048-F638-E874-76D09F3B96AD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839F0B-AFB7-5C79-4502-500BB11C30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9032C9-0ABC-2720-83FE-F29297B3D29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F7AE85D-52DC-136C-5EB5-E6E7DF1D4E89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D2ADFB-4402-4DBA-53F0-38DCA6BC81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71CCF88-9795-3DE8-58EB-112C203107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DA2512E-6D76-90AF-21DF-F1E00BDA4CF7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F4FA21-7BEB-C3CC-BD15-D730786C4E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D415BA-F2C7-2800-95A9-72CF475EAA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383A0C9B-0239-DEAB-FFE4-F1C4709D6719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F4EDF8B-D225-3B82-627D-B1FC16C2E253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78255063-4E9D-17E8-CD2D-828710E4C6A8}"/>
              </a:ext>
            </a:extLst>
          </p:cNvPr>
          <p:cNvSpPr txBox="1"/>
          <p:nvPr/>
        </p:nvSpPr>
        <p:spPr>
          <a:xfrm>
            <a:off x="7277100" y="939260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Tambah</a:t>
            </a:r>
            <a:r>
              <a:rPr lang="en-US" sz="2400" b="1" dirty="0"/>
              <a:t> Menu</a:t>
            </a:r>
            <a:endParaRPr lang="id-ID" sz="2400" b="1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7A5693AD-563B-F7E6-B417-833D2DA65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68" y="731860"/>
            <a:ext cx="16554831" cy="84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4A9C-556E-CE39-A190-9289A16FB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220934-84DD-3230-D939-FC4CA4E07D95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C08167-645F-F83A-7462-1E27FB2775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E02336-D307-BF9B-0F9D-D910FF42AA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2BF45E6-459F-7CCE-724A-E88F507AEE8D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D14610-881B-D7A2-3D96-5C50F1AF9A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5EFA92-78BA-5E6D-0444-048CF25DFF2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7159F56-54C1-0FB9-1422-D1E71D944307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139FDBD-037E-7AAF-C18C-7A00D64015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991087F-50E5-8E0F-0BF2-03F3AAFBC57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A12C9049-1350-3F72-6297-C583C09F0935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47DE83B-40A3-A05A-2A71-1B63F76757DC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9BB2807E-7BE6-38C0-EA53-C704FD9B5473}"/>
              </a:ext>
            </a:extLst>
          </p:cNvPr>
          <p:cNvSpPr txBox="1"/>
          <p:nvPr/>
        </p:nvSpPr>
        <p:spPr>
          <a:xfrm>
            <a:off x="8229600" y="9235892"/>
            <a:ext cx="271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Edit Menu</a:t>
            </a:r>
            <a:endParaRPr lang="id-ID" sz="2400" b="1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59410555-44FA-627D-9FDF-D05B1F2CE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5" y="729876"/>
            <a:ext cx="15871745" cy="82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3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6F276-3BA5-D15A-481E-2A7BAC9A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677725-D86D-4064-D733-678A992877B6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595F4D-E29F-DF46-9FE3-57013F3B87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E77C4D-8524-24AC-8D05-A3E1AFE62B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FCD3B4-00FE-B7B4-DAC5-24D166DE3849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8316CF-344B-FDB5-CE8B-DC71DD72E3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141B0C-04D6-6AFA-CDD9-BF75CB7CB5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88DF16A-4056-1C70-3B15-B743D4D4395B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8AA792-E197-2CCB-593C-4EC9480ED7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7FE6EB5-7E45-7527-D98D-F70FD84257C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717C6BD-4542-FD5A-9470-BE1B73D9BEB8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FD5A1D0-0BC9-3CB5-AE39-7DA9EB24367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E8702A80-684E-FB85-5709-8657180AB57A}"/>
              </a:ext>
            </a:extLst>
          </p:cNvPr>
          <p:cNvSpPr txBox="1"/>
          <p:nvPr/>
        </p:nvSpPr>
        <p:spPr>
          <a:xfrm>
            <a:off x="7162800" y="9540848"/>
            <a:ext cx="363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Daftar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1EA9CE91-8544-6B6C-1391-396D8F235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7" y="498104"/>
            <a:ext cx="16687800" cy="89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A20CB-113F-F311-3E7C-17DCD1DA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0EEF8B-CBA3-54DF-8D69-48F7B2BF0F7F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74CA61-0F2D-88CB-AE8E-5543169978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1B2DD89-15F6-981C-0C18-5A8B8EDE5B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CFE28B5-9682-BEC1-9CD9-B03745814B38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0FDA673-1DCA-0D6E-5591-174426C698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3E1577B-0EAD-CC46-7F9C-CF2E3CB9AD5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B020DD-4782-3E03-1D5D-2C388191D0B3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E632D3F-2F72-41F8-39E2-1A3034ADBF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E2DE64-4792-794A-DE61-65A866F03A9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75B3BD1-9247-4ABC-2ABB-A3B68E94F936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53FF16E-BC2B-5794-F69B-D2A9D85B6649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C1E9CAB4-8700-438C-0AED-03AEB3CE4B23}"/>
              </a:ext>
            </a:extLst>
          </p:cNvPr>
          <p:cNvSpPr txBox="1"/>
          <p:nvPr/>
        </p:nvSpPr>
        <p:spPr>
          <a:xfrm>
            <a:off x="7239000" y="9536445"/>
            <a:ext cx="541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Tambah</a:t>
            </a:r>
            <a:r>
              <a:rPr lang="en-US" sz="2400" b="1" dirty="0"/>
              <a:t> / Edit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485A332B-B95B-C6A9-4F5E-A84837AD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0" y="519722"/>
            <a:ext cx="16289089" cy="8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186690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8700" y="2207418"/>
            <a:ext cx="7117773" cy="5526882"/>
            <a:chOff x="0" y="0"/>
            <a:chExt cx="1102729" cy="3440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2729" cy="344077"/>
            </a:xfrm>
            <a:custGeom>
              <a:avLst/>
              <a:gdLst/>
              <a:ahLst/>
              <a:cxnLst/>
              <a:rect l="l" t="t" r="r" b="b"/>
              <a:pathLst>
                <a:path w="1102729" h="344077">
                  <a:moveTo>
                    <a:pt x="27192" y="0"/>
                  </a:moveTo>
                  <a:lnTo>
                    <a:pt x="1075537" y="0"/>
                  </a:lnTo>
                  <a:cubicBezTo>
                    <a:pt x="1090555" y="0"/>
                    <a:pt x="1102729" y="12174"/>
                    <a:pt x="1102729" y="27192"/>
                  </a:cubicBezTo>
                  <a:lnTo>
                    <a:pt x="1102729" y="316885"/>
                  </a:lnTo>
                  <a:cubicBezTo>
                    <a:pt x="1102729" y="324097"/>
                    <a:pt x="1099864" y="331014"/>
                    <a:pt x="1094765" y="336113"/>
                  </a:cubicBezTo>
                  <a:cubicBezTo>
                    <a:pt x="1089665" y="341213"/>
                    <a:pt x="1082749" y="344077"/>
                    <a:pt x="1075537" y="344077"/>
                  </a:cubicBezTo>
                  <a:lnTo>
                    <a:pt x="27192" y="344077"/>
                  </a:lnTo>
                  <a:cubicBezTo>
                    <a:pt x="19980" y="344077"/>
                    <a:pt x="13064" y="341213"/>
                    <a:pt x="7964" y="336113"/>
                  </a:cubicBezTo>
                  <a:cubicBezTo>
                    <a:pt x="2865" y="331014"/>
                    <a:pt x="0" y="324097"/>
                    <a:pt x="0" y="316885"/>
                  </a:cubicBezTo>
                  <a:lnTo>
                    <a:pt x="0" y="27192"/>
                  </a:lnTo>
                  <a:cubicBezTo>
                    <a:pt x="0" y="19980"/>
                    <a:pt x="2865" y="13064"/>
                    <a:pt x="7964" y="7964"/>
                  </a:cubicBezTo>
                  <a:cubicBezTo>
                    <a:pt x="13064" y="2865"/>
                    <a:pt x="19980" y="0"/>
                    <a:pt x="27192" y="0"/>
                  </a:cubicBezTo>
                  <a:close/>
                </a:path>
              </a:pathLst>
            </a:custGeom>
            <a:blipFill>
              <a:blip r:embed="rId4"/>
              <a:stretch>
                <a:fillRect t="-56829" b="-56829"/>
              </a:stretch>
            </a:blipFill>
          </p:spPr>
        </p:sp>
      </p:grpSp>
      <p:sp>
        <p:nvSpPr>
          <p:cNvPr id="24" name="Kotak Teks 23">
            <a:extLst>
              <a:ext uri="{FF2B5EF4-FFF2-40B4-BE49-F238E27FC236}">
                <a16:creationId xmlns:a16="http://schemas.microsoft.com/office/drawing/2014/main" id="{7FC986C2-AD68-4577-B5E9-3F47665BD970}"/>
              </a:ext>
            </a:extLst>
          </p:cNvPr>
          <p:cNvSpPr txBox="1"/>
          <p:nvPr/>
        </p:nvSpPr>
        <p:spPr>
          <a:xfrm>
            <a:off x="8375035" y="1818104"/>
            <a:ext cx="828675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1.2 </a:t>
            </a:r>
            <a:r>
              <a:rPr lang="en-US" sz="2800" b="1" dirty="0" err="1"/>
              <a:t>Rumusan</a:t>
            </a:r>
            <a:r>
              <a:rPr lang="en-US" sz="2800" b="1" dirty="0"/>
              <a:t> </a:t>
            </a:r>
            <a:r>
              <a:rPr lang="en-US" sz="2800" b="1" dirty="0" err="1"/>
              <a:t>Masalah</a:t>
            </a:r>
            <a:endParaRPr lang="en-US" sz="2800" b="1" dirty="0"/>
          </a:p>
          <a:p>
            <a:pPr algn="just">
              <a:lnSpc>
                <a:spcPct val="150000"/>
              </a:lnSpc>
            </a:pPr>
            <a:r>
              <a:rPr lang="en-US" dirty="0"/>
              <a:t>	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latar</a:t>
            </a:r>
            <a:r>
              <a:rPr lang="en-US" sz="2400" dirty="0"/>
              <a:t> </a:t>
            </a:r>
            <a:r>
              <a:rPr lang="en-US" sz="2400" dirty="0" err="1"/>
              <a:t>belakang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dijelaskan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kami </a:t>
            </a:r>
            <a:r>
              <a:rPr lang="en-US" sz="2400" dirty="0" err="1"/>
              <a:t>simpulkan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terjadi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dan </a:t>
            </a:r>
            <a:r>
              <a:rPr lang="en-US" sz="2400" dirty="0" err="1"/>
              <a:t>lamanya</a:t>
            </a:r>
            <a:r>
              <a:rPr lang="en-US" sz="2400" dirty="0"/>
              <a:t> </a:t>
            </a:r>
            <a:r>
              <a:rPr lang="en-US" sz="2400" dirty="0" err="1"/>
              <a:t>durasi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r>
              <a:rPr lang="en-US" sz="2400" dirty="0"/>
              <a:t> </a:t>
            </a:r>
            <a:r>
              <a:rPr lang="en-US" sz="2400" dirty="0" err="1"/>
              <a:t>pencatatan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Waktu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perhari</a:t>
            </a:r>
            <a:r>
              <a:rPr lang="en-US" sz="2400" dirty="0"/>
              <a:t> </a:t>
            </a:r>
            <a:r>
              <a:rPr lang="en-US" sz="2400" dirty="0" err="1"/>
              <a:t>membutuhkan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cukup</a:t>
            </a:r>
            <a:r>
              <a:rPr lang="en-US" sz="2400" dirty="0"/>
              <a:t> lama.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terjadi</a:t>
            </a:r>
            <a:r>
              <a:rPr lang="en-US" sz="2400" dirty="0"/>
              <a:t> salah </a:t>
            </a:r>
            <a:r>
              <a:rPr lang="en-US" sz="2400" dirty="0" err="1"/>
              <a:t>perhitungan</a:t>
            </a:r>
            <a:r>
              <a:rPr lang="en-US" sz="2400" dirty="0"/>
              <a:t> yang </a:t>
            </a:r>
            <a:r>
              <a:rPr lang="en-US" sz="2400" dirty="0" err="1"/>
              <a:t>disebabkan</a:t>
            </a:r>
            <a:r>
              <a:rPr lang="en-US" sz="2400" dirty="0"/>
              <a:t> oleh </a:t>
            </a:r>
            <a:r>
              <a:rPr lang="en-US" sz="2400" dirty="0" err="1"/>
              <a:t>hilangnya</a:t>
            </a:r>
            <a:r>
              <a:rPr lang="en-US" sz="2400" dirty="0"/>
              <a:t> </a:t>
            </a:r>
            <a:r>
              <a:rPr lang="en-US" sz="2400" dirty="0" err="1"/>
              <a:t>struk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bukti</a:t>
            </a:r>
            <a:r>
              <a:rPr lang="en-US" sz="2400" dirty="0"/>
              <a:t> </a:t>
            </a:r>
            <a:r>
              <a:rPr lang="en-US" sz="2400" dirty="0" err="1"/>
              <a:t>transaksi</a:t>
            </a:r>
            <a:r>
              <a:rPr lang="en-US" sz="2400" dirty="0"/>
              <a:t> </a:t>
            </a:r>
            <a:r>
              <a:rPr lang="en-US" sz="2400" dirty="0" err="1"/>
              <a:t>penjualan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antrian</a:t>
            </a:r>
            <a:r>
              <a:rPr lang="en-US" sz="2400" dirty="0"/>
              <a:t> yang </a:t>
            </a:r>
            <a:r>
              <a:rPr lang="en-US" sz="2400" dirty="0" err="1"/>
              <a:t>panjang</a:t>
            </a:r>
            <a:r>
              <a:rPr lang="en-US" sz="2400" dirty="0"/>
              <a:t> pada </a:t>
            </a:r>
            <a:r>
              <a:rPr lang="en-US" sz="2400" dirty="0" err="1"/>
              <a:t>saat</a:t>
            </a:r>
            <a:r>
              <a:rPr lang="en-US" sz="2400" dirty="0"/>
              <a:t> customer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pemesanan</a:t>
            </a:r>
            <a:endParaRPr lang="en-US" sz="2400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3E5EF-2807-6BBF-F43E-84BD8807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B277F0-0391-B8EE-6FAC-864AE3D637E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B05209-2892-2148-1422-92224534E7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A3D7E0E-B7D8-1343-67F5-331AA45590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CBCE15-C9F8-9B1B-ED0A-F007F9530294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B22568F-B9C0-910F-0A5B-C82E47F185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A7688D4-AC6E-AEF5-A779-08392B19BBE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62EAD4E-0311-81DA-5A1C-3993D06D7416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306FCED-0A9C-2157-1905-3B8A392D3F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62DE070-D966-9F1C-AAA8-F8D53AA1253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281D1E2-B70D-D6BE-AF45-706F50C29E0F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38FC3FD-E44B-141D-E0EF-4E8931CC360B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773E7155-E728-7CC8-6C06-CCB9990E1E11}"/>
              </a:ext>
            </a:extLst>
          </p:cNvPr>
          <p:cNvSpPr txBox="1"/>
          <p:nvPr/>
        </p:nvSpPr>
        <p:spPr>
          <a:xfrm>
            <a:off x="6049445" y="9365875"/>
            <a:ext cx="58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Lanjutan</a:t>
            </a:r>
            <a:r>
              <a:rPr lang="en-US" sz="2400" b="1" dirty="0"/>
              <a:t> </a:t>
            </a:r>
            <a:r>
              <a:rPr lang="en-US" sz="2400" b="1" dirty="0" err="1"/>
              <a:t>Tambah</a:t>
            </a:r>
            <a:r>
              <a:rPr lang="en-US" sz="2400" b="1" dirty="0"/>
              <a:t>/Edit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C05746C8-D340-6CAC-59D5-86D77B79B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4" y="519722"/>
            <a:ext cx="16516785" cy="87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9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90A1-FCB6-7980-E17A-80FC9CBB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7D3C5C-5C52-6D92-E811-9B46EB0DDDD1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D040C9-3E21-5840-A8E1-3BDC971F61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DAEDF2-84B3-4CD5-6089-C6D9121285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E36A18-2ABE-73E9-689C-B00DB733B258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19F00CB-9E7E-AD9D-26C7-908C547F64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4BBFF4-CEC9-579C-03D2-2F60D0AE4C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D4116C6-B8A2-DD78-7827-699D5F0C1918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363C73B-2D1E-58F8-448F-68FE54F39F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AAA7D97-7D68-86DA-0691-457A98C1BE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2907384-00DB-46B8-37D7-C779454F5EAB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B241042-BC33-8FBA-C863-7635A6127295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3E2357FD-698D-695B-92FB-42410B035596}"/>
              </a:ext>
            </a:extLst>
          </p:cNvPr>
          <p:cNvSpPr txBox="1"/>
          <p:nvPr/>
        </p:nvSpPr>
        <p:spPr>
          <a:xfrm>
            <a:off x="7391400" y="9529563"/>
            <a:ext cx="541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Daftar Proses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9C477413-9DAC-6699-6C02-2A0224D4E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5" y="526604"/>
            <a:ext cx="16311094" cy="88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4BA5-68CD-DB1F-5B63-7141E6EA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91299C-E098-92A9-2C2B-E2503EA63D51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5B1E2E7-E13C-90F7-FF3B-C610A84FD0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D54DB6-A430-C5BE-0DAF-3C62BA6D90F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77A8520-1FB5-A57A-AAA9-F4D46A704DA0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78C7D5-B02B-4623-108A-372A7B5086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66B515-45AA-8176-554B-8E663E3E60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2A9FE7F-83DC-B85C-8449-FBE9FEDF6454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580930E-2B1D-DD3D-B123-39785CA117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20F22A2-EEAD-8A14-4AB0-7F3B7C7C8CE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4A63CEB-CEE5-148C-C860-CBE90FE30769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122050A-EE71-64FF-AB14-EC0C96235829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36B153EF-F6B2-904A-FA71-5A9708595C6B}"/>
              </a:ext>
            </a:extLst>
          </p:cNvPr>
          <p:cNvSpPr txBox="1"/>
          <p:nvPr/>
        </p:nvSpPr>
        <p:spPr>
          <a:xfrm>
            <a:off x="7156311" y="9436488"/>
            <a:ext cx="5033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Proses </a:t>
            </a:r>
            <a:r>
              <a:rPr lang="en-US" sz="2400" b="1" dirty="0" err="1"/>
              <a:t>Pesanan</a:t>
            </a:r>
            <a:r>
              <a:rPr lang="en-US" sz="2400" b="1" dirty="0"/>
              <a:t> </a:t>
            </a:r>
            <a:r>
              <a:rPr lang="en-US" sz="2400" b="1" dirty="0" err="1"/>
              <a:t>Pelanggan</a:t>
            </a:r>
            <a:endParaRPr lang="id-ID" sz="2400" b="1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8959B7CA-794A-D353-1AF6-90CA444BA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5" y="284487"/>
            <a:ext cx="16306800" cy="89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6CE00-A1F4-21DB-D8D8-01562D7B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5AE01B-4F90-3659-6B03-3A7E566CF8D9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742DD8-A2B6-2CE9-7812-70F001AC5E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7459F4-4AC9-CFFB-3E1A-CC89296E0D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51DDFD8-A9C5-87BD-2F62-FA7F7E223D73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F59FE0-974A-7CD6-FC6A-04B9ED966D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D72F51B-E7FB-2812-2394-DAE3BB3A32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1900095-6454-46DD-E263-862CA898C9FF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9FF4F13-972C-530E-5039-7DC8A76BC7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70FBDE3-165C-A320-040B-A1DB21CFF4F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5A180AE0-475E-51B5-EDD1-3B83EADF0837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AD5A65A-6F27-98E0-3FBC-738D090CE94B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7B449566-A967-3E14-8BBF-DA9173BE63EB}"/>
              </a:ext>
            </a:extLst>
          </p:cNvPr>
          <p:cNvSpPr txBox="1"/>
          <p:nvPr/>
        </p:nvSpPr>
        <p:spPr>
          <a:xfrm>
            <a:off x="7543800" y="9415053"/>
            <a:ext cx="463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Laporan</a:t>
            </a:r>
            <a:r>
              <a:rPr lang="en-US" sz="2400" b="1" dirty="0"/>
              <a:t> Detail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26150A8F-ABDE-CBE2-9731-40CFFD15E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87390"/>
            <a:ext cx="16306800" cy="890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8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E2A3-211C-2BE5-980B-304427A3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68D30-2220-13B7-395F-9D1020E8F99E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21AD73-E329-BB46-09B1-B0967662E3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04CDCE-3C3C-E8C7-0D09-56EA41F1ED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87D66AB-767C-F5F5-211A-E9365777DB23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84A5B-FF14-431F-F4A6-2C3F24CF02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B8E05D-0FF0-9BE3-7227-8DFD78EC597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A9E5A3-6FAD-8CDD-80CD-90E56DAFA306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B79BA85-3321-AC45-ED55-6544DD2ACC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72A1111-73DE-0E92-254D-FC1BA9174A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0A70AE95-9DE3-BBDE-8225-C43056B8B6C0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9C60191-67E0-F243-57F0-CE806FACD8D5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0A335444-16BA-A479-6996-0EAD6721E7D4}"/>
              </a:ext>
            </a:extLst>
          </p:cNvPr>
          <p:cNvSpPr txBox="1"/>
          <p:nvPr/>
        </p:nvSpPr>
        <p:spPr>
          <a:xfrm>
            <a:off x="6438900" y="954084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Modal </a:t>
            </a:r>
            <a:r>
              <a:rPr lang="en-US" sz="2400" b="1" dirty="0" err="1"/>
              <a:t>Cetak</a:t>
            </a:r>
            <a:r>
              <a:rPr lang="en-US" sz="2400" b="1" dirty="0"/>
              <a:t> </a:t>
            </a:r>
            <a:r>
              <a:rPr lang="en-US" sz="2400" b="1" dirty="0" err="1"/>
              <a:t>Laporan</a:t>
            </a:r>
            <a:r>
              <a:rPr lang="en-US" sz="2400" b="1" dirty="0"/>
              <a:t> Detail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53DFCB31-DFDE-6533-1A02-52DBD6873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8" y="401457"/>
            <a:ext cx="16621931" cy="87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74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059A-610E-7F1C-0AF9-D12122F08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22BDDA-A48D-3890-300C-F9A452B3BCF5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ADD02B-6209-1DB4-45EB-D82672E192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104A2D-CB1F-1AB5-3D72-20A116CCE06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768C2F2-3E3A-6CE6-BB39-48D273CE1C07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4F34F9F-069A-9E29-921D-D1ADB073C7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5BE564-81B8-55D0-45E5-F6AFDF07D4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EE446A-5894-428E-21C6-70B2262E1925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1EB858-E216-5692-9861-37FC6A8A8C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07689FC-DBF4-A0F4-28D6-2B2A2532B1D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FF40091-E941-C5B7-5EE1-16826C73FBD3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F29F4C5-B479-F5DD-CBA9-69DB0597181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AA6247E4-D426-5452-F5D0-89D64D1B170F}"/>
              </a:ext>
            </a:extLst>
          </p:cNvPr>
          <p:cNvSpPr txBox="1"/>
          <p:nvPr/>
        </p:nvSpPr>
        <p:spPr>
          <a:xfrm>
            <a:off x="6477000" y="9423878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Hasil </a:t>
            </a:r>
            <a:r>
              <a:rPr lang="en-US" sz="2400" b="1" dirty="0" err="1"/>
              <a:t>Cetak</a:t>
            </a:r>
            <a:r>
              <a:rPr lang="en-US" sz="2400" b="1" dirty="0"/>
              <a:t> </a:t>
            </a:r>
            <a:r>
              <a:rPr lang="en-US" sz="2400" b="1" dirty="0" err="1"/>
              <a:t>Laporan</a:t>
            </a:r>
            <a:r>
              <a:rPr lang="en-US" sz="2400" b="1" dirty="0"/>
              <a:t> Detail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CB4A00D4-56DF-6324-E0FC-EC537FD35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5" y="401457"/>
            <a:ext cx="16652025" cy="87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871D1-949A-38CD-A308-B798084E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EC9FF6-378C-E975-084C-59189D6B38B3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B22DA9-3238-2AF2-7DDB-BF1D536209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37AE25-7916-EC1D-9A6A-3568D77DA2D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80EBF1-A266-2FE0-8CD5-2DA32CF572C6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CA1B6D2-6416-C3C2-CE9B-96CFF975E2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A83200E-3093-8CAC-B964-8D858D3519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7BA12DF-FC0A-4AEB-899B-3085A8C55159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9CFF1CC-B2C2-5A3D-FE3C-7D85A05CA0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662F4E7-9129-34D3-C0D2-932B726B8A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E403AFCF-8B6A-88EC-DAC9-BDFFBAE2906D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65E4D68-7DD9-F2F0-4170-9BD403B9A2C6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6A1B27C5-D538-FA34-AC4C-2B998802C99A}"/>
              </a:ext>
            </a:extLst>
          </p:cNvPr>
          <p:cNvSpPr txBox="1"/>
          <p:nvPr/>
        </p:nvSpPr>
        <p:spPr>
          <a:xfrm>
            <a:off x="7239000" y="9466724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Halaman </a:t>
            </a:r>
            <a:r>
              <a:rPr lang="en-US" sz="2400" b="1" dirty="0" err="1"/>
              <a:t>Laporan</a:t>
            </a:r>
            <a:r>
              <a:rPr lang="en-US" sz="2400" b="1" dirty="0"/>
              <a:t> </a:t>
            </a:r>
            <a:r>
              <a:rPr lang="en-US" sz="2400" b="1" dirty="0" err="1"/>
              <a:t>Transaksi</a:t>
            </a:r>
            <a:endParaRPr lang="id-ID" sz="2400" b="1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C98BD768-8ED5-B9BF-580E-03AF60733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" y="385036"/>
            <a:ext cx="17142529" cy="90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18FA-B9B3-3680-B49E-2D42C402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9ACAF3-871B-1E13-2F19-60FC0F2C49C1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9D6232-1C19-35B8-B6DB-5263CED35E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809270-B919-04D5-6975-17436D6263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9C5790A-0139-00E9-2C2B-B430C2AF8591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4E950D-16DD-E45D-F2AF-406E61E3B5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0279B64-6060-E3B9-ADE4-11195FDF9AF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2C44BA6-5E3F-900F-FBE7-D101E302744A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D691C-5FBE-9A25-BDEE-FBB9E62F5E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5C0D51-82B3-363F-61BF-9E065741E5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129C2E4-FD07-3A82-1E86-97A2340DCA62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1FEC659-D9BF-69A0-2C5B-62CFEEE2B36E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1ED960AA-2316-B0FE-4C22-A52C6D55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5" y="385035"/>
            <a:ext cx="16655349" cy="9007565"/>
          </a:xfrm>
          <a:prstGeom prst="rect">
            <a:avLst/>
          </a:prstGeom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3FC5E9F6-5FA4-31BE-BAD3-84AF884B3045}"/>
              </a:ext>
            </a:extLst>
          </p:cNvPr>
          <p:cNvSpPr txBox="1"/>
          <p:nvPr/>
        </p:nvSpPr>
        <p:spPr>
          <a:xfrm>
            <a:off x="7118944" y="9466724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Modal </a:t>
            </a:r>
            <a:r>
              <a:rPr lang="en-US" sz="2400" b="1" dirty="0" err="1"/>
              <a:t>Cetak</a:t>
            </a:r>
            <a:r>
              <a:rPr lang="en-US" sz="2400" b="1" dirty="0"/>
              <a:t>  </a:t>
            </a:r>
            <a:r>
              <a:rPr lang="en-US" sz="2400" b="1" dirty="0" err="1"/>
              <a:t>Laporan</a:t>
            </a:r>
            <a:r>
              <a:rPr lang="en-US" sz="2400" b="1" dirty="0"/>
              <a:t> </a:t>
            </a:r>
            <a:r>
              <a:rPr lang="en-US" sz="2400" b="1" dirty="0" err="1"/>
              <a:t>Transaksi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699450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A153D-F319-36E5-D0B1-4B793205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0D2954-3EFE-2C87-AAA5-E2CC2CD17954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E3014A-DEC1-5E5B-2FDF-46A8600A36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4AF822-C254-15C7-78C2-9F040F90E5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0F300D-0C8C-ED99-E44D-77C947B76E53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CF6899-96F1-BC4D-82CE-A6397526CC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E69454A-B25C-6FBB-6A94-5FF8724047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02C637E-6A3D-3DEE-FE94-F78F2920627C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BF501D0-B05A-89B1-DCB2-61AA2CE94B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3807071-BEF7-BB56-09B6-203883024B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95A20320-8D9D-D467-28E6-6D352A6000D3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87C8639-3CF6-9C48-9093-F8A9AA98D30F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8493B198-45D6-C4D0-7359-1D6D24A307D0}"/>
              </a:ext>
            </a:extLst>
          </p:cNvPr>
          <p:cNvSpPr txBox="1"/>
          <p:nvPr/>
        </p:nvSpPr>
        <p:spPr>
          <a:xfrm>
            <a:off x="6629400" y="9300120"/>
            <a:ext cx="445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Hasil </a:t>
            </a:r>
            <a:r>
              <a:rPr lang="en-US" sz="2400" b="1" dirty="0" err="1"/>
              <a:t>Cetak</a:t>
            </a:r>
            <a:r>
              <a:rPr lang="en-US" sz="2400" b="1" dirty="0"/>
              <a:t> </a:t>
            </a:r>
            <a:r>
              <a:rPr lang="en-US" sz="2400" b="1" dirty="0" err="1"/>
              <a:t>Laporan</a:t>
            </a:r>
            <a:r>
              <a:rPr lang="en-US" sz="2400" b="1" dirty="0"/>
              <a:t> </a:t>
            </a:r>
            <a:r>
              <a:rPr lang="en-US" sz="2400" b="1" dirty="0" err="1"/>
              <a:t>Transaksi</a:t>
            </a:r>
            <a:endParaRPr lang="id-ID" sz="2400" b="1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03BCBF96-5C32-0A62-7F9C-E8346590F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6" y="453732"/>
            <a:ext cx="16701454" cy="86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3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4486-8589-419D-CA11-69AED5D6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AED318-1871-1D6B-F799-521DD332ECB0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49895C-D11A-5716-D0A9-65D74864F9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E7530E-D77D-1EE5-1680-DAB380253D3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354EA9-FF2A-7937-A766-C034574A96D7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FFFE23-BAF7-FA0C-FCB1-9CA84324CC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95B758-B21D-CB55-D151-31217B6FD4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9AD91BC-5B9E-66E0-67BE-40B9F9F3C51A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7D2543C-0136-DA45-46C1-D983F7B863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85E4AA-3F3D-71EA-0758-D61369052F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1218F99-76C9-2695-922C-C05BBBD64EA3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A01FA4D-C8EA-1CAF-6937-F7D5409152AD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A7A5AAFA-47AE-1317-DCFE-E90302601D7D}"/>
              </a:ext>
            </a:extLst>
          </p:cNvPr>
          <p:cNvSpPr txBox="1"/>
          <p:nvPr/>
        </p:nvSpPr>
        <p:spPr>
          <a:xfrm>
            <a:off x="6988735" y="9334614"/>
            <a:ext cx="431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Hail </a:t>
            </a:r>
            <a:r>
              <a:rPr lang="en-US" sz="2400" b="1" dirty="0" err="1"/>
              <a:t>Cetak</a:t>
            </a:r>
            <a:r>
              <a:rPr lang="en-US" sz="2400" b="1" dirty="0"/>
              <a:t> </a:t>
            </a:r>
            <a:r>
              <a:rPr lang="en-US" sz="2400" b="1" dirty="0" err="1"/>
              <a:t>Struk</a:t>
            </a:r>
            <a:r>
              <a:rPr lang="en-US" sz="2400" b="1" dirty="0"/>
              <a:t> </a:t>
            </a:r>
            <a:r>
              <a:rPr lang="en-US" sz="2400" b="1" dirty="0" err="1"/>
              <a:t>Pesanan</a:t>
            </a:r>
            <a:endParaRPr lang="id-ID" sz="2400" b="1" dirty="0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A793DE0-5222-BCA5-3F92-0C3806CB0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5" y="490721"/>
            <a:ext cx="16413095" cy="86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23132" y="1206694"/>
            <a:ext cx="16141994" cy="8000825"/>
            <a:chOff x="0" y="0"/>
            <a:chExt cx="1874640" cy="1190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74640" cy="1190675"/>
            </a:xfrm>
            <a:custGeom>
              <a:avLst/>
              <a:gdLst/>
              <a:ahLst/>
              <a:cxnLst/>
              <a:rect l="l" t="t" r="r" b="b"/>
              <a:pathLst>
                <a:path w="1874640" h="1190675">
                  <a:moveTo>
                    <a:pt x="27192" y="0"/>
                  </a:moveTo>
                  <a:lnTo>
                    <a:pt x="1847448" y="0"/>
                  </a:lnTo>
                  <a:cubicBezTo>
                    <a:pt x="1854659" y="0"/>
                    <a:pt x="1861576" y="2865"/>
                    <a:pt x="1866675" y="7964"/>
                  </a:cubicBezTo>
                  <a:cubicBezTo>
                    <a:pt x="1871775" y="13064"/>
                    <a:pt x="1874640" y="19980"/>
                    <a:pt x="1874640" y="27192"/>
                  </a:cubicBezTo>
                  <a:lnTo>
                    <a:pt x="1874640" y="1163482"/>
                  </a:lnTo>
                  <a:cubicBezTo>
                    <a:pt x="1874640" y="1170694"/>
                    <a:pt x="1871775" y="1177611"/>
                    <a:pt x="1866675" y="1182710"/>
                  </a:cubicBezTo>
                  <a:cubicBezTo>
                    <a:pt x="1861576" y="1187810"/>
                    <a:pt x="1854659" y="1190675"/>
                    <a:pt x="1847448" y="1190675"/>
                  </a:cubicBezTo>
                  <a:lnTo>
                    <a:pt x="27192" y="1190675"/>
                  </a:lnTo>
                  <a:cubicBezTo>
                    <a:pt x="19980" y="1190675"/>
                    <a:pt x="13064" y="1187810"/>
                    <a:pt x="7964" y="1182710"/>
                  </a:cubicBezTo>
                  <a:cubicBezTo>
                    <a:pt x="2865" y="1177611"/>
                    <a:pt x="0" y="1170694"/>
                    <a:pt x="0" y="1163482"/>
                  </a:cubicBezTo>
                  <a:lnTo>
                    <a:pt x="0" y="27192"/>
                  </a:lnTo>
                  <a:cubicBezTo>
                    <a:pt x="0" y="19980"/>
                    <a:pt x="2865" y="13064"/>
                    <a:pt x="7964" y="7964"/>
                  </a:cubicBezTo>
                  <a:cubicBezTo>
                    <a:pt x="13064" y="2865"/>
                    <a:pt x="19980" y="0"/>
                    <a:pt x="27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874640" cy="122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27463" y="1654938"/>
            <a:ext cx="15233073" cy="765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1.3 Solusi 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	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rumusan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kami </a:t>
            </a:r>
            <a:r>
              <a:rPr lang="en-US" sz="2400" dirty="0" err="1"/>
              <a:t>membuat</a:t>
            </a:r>
            <a:r>
              <a:rPr lang="en-US" sz="2400" dirty="0"/>
              <a:t> Solusi yang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mengatasi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digital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barista </a:t>
            </a:r>
            <a:r>
              <a:rPr lang="en-US" sz="2400" dirty="0" err="1"/>
              <a:t>sehingga</a:t>
            </a:r>
            <a:r>
              <a:rPr lang="en-US" sz="2400" dirty="0"/>
              <a:t> barista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</a:t>
            </a:r>
            <a:r>
              <a:rPr lang="en-US" sz="2400" dirty="0" err="1"/>
              <a:t>selesai</a:t>
            </a:r>
            <a:r>
              <a:rPr lang="en-US" sz="2400" dirty="0"/>
              <a:t> </a:t>
            </a:r>
            <a:r>
              <a:rPr lang="en-US" sz="2400" dirty="0" err="1"/>
              <a:t>menginput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customer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digital juga </a:t>
            </a:r>
            <a:r>
              <a:rPr lang="en-US" sz="2400" dirty="0" err="1"/>
              <a:t>diharapkan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pencatatan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Riwayat </a:t>
            </a:r>
            <a:r>
              <a:rPr lang="en-US" sz="2400" dirty="0" err="1"/>
              <a:t>pesanan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dilihat</a:t>
            </a:r>
            <a:r>
              <a:rPr lang="en-US" sz="2400" dirty="0"/>
              <a:t> dan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kasir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pendapatan</a:t>
            </a:r>
            <a:r>
              <a:rPr lang="en-US" sz="2400" dirty="0"/>
              <a:t> </a:t>
            </a:r>
            <a:r>
              <a:rPr lang="en-US" sz="2400" dirty="0" err="1"/>
              <a:t>perhari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membutuhkan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yang lama.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Riwayat </a:t>
            </a:r>
            <a:r>
              <a:rPr lang="en-US" sz="2400" dirty="0" err="1"/>
              <a:t>pesanan</a:t>
            </a:r>
            <a:r>
              <a:rPr lang="en-US" sz="2400" dirty="0"/>
              <a:t> juga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meminimalisir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perhitungan</a:t>
            </a:r>
            <a:r>
              <a:rPr lang="en-US" sz="2400" dirty="0"/>
              <a:t> </a:t>
            </a:r>
            <a:r>
              <a:rPr lang="en-US" sz="2400" dirty="0" err="1"/>
              <a:t>pendapatan</a:t>
            </a:r>
            <a:r>
              <a:rPr lang="en-US" sz="2400" dirty="0"/>
              <a:t> </a:t>
            </a:r>
            <a:r>
              <a:rPr lang="en-US" sz="2400" dirty="0" err="1"/>
              <a:t>perhari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Riwayat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tercantum</a:t>
            </a:r>
            <a:r>
              <a:rPr lang="en-US" sz="2400" dirty="0"/>
              <a:t> total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pemasukan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 menu </a:t>
            </a:r>
            <a:r>
              <a:rPr lang="en-US" sz="2400" dirty="0" err="1"/>
              <a:t>dimana</a:t>
            </a:r>
            <a:r>
              <a:rPr lang="en-US" sz="2400" dirty="0"/>
              <a:t> customer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melihat</a:t>
            </a:r>
            <a:r>
              <a:rPr lang="en-US" sz="2400" dirty="0"/>
              <a:t> menu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memesan</a:t>
            </a:r>
            <a:r>
              <a:rPr lang="en-US" sz="2400" dirty="0"/>
              <a:t>. Hal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antrian</a:t>
            </a:r>
            <a:r>
              <a:rPr lang="en-US" sz="2400" dirty="0"/>
              <a:t> yang Panjang </a:t>
            </a:r>
            <a:r>
              <a:rPr lang="en-US" sz="2400" dirty="0" err="1"/>
              <a:t>karena</a:t>
            </a:r>
            <a:r>
              <a:rPr lang="en-US" sz="2400" dirty="0"/>
              <a:t> customer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dan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pesanan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samppai</a:t>
            </a:r>
            <a:r>
              <a:rPr lang="en-US" sz="2400" dirty="0"/>
              <a:t> di </a:t>
            </a:r>
            <a:r>
              <a:rPr lang="en-US" sz="2400" dirty="0" err="1"/>
              <a:t>kasir</a:t>
            </a:r>
            <a:r>
              <a:rPr lang="en-US" sz="2400" dirty="0"/>
              <a:t>.</a:t>
            </a:r>
          </a:p>
          <a:p>
            <a:pPr algn="just">
              <a:lnSpc>
                <a:spcPts val="3249"/>
              </a:lnSpc>
            </a:pPr>
            <a:endParaRPr lang="en-US" sz="2800" dirty="0"/>
          </a:p>
          <a:p>
            <a:pPr algn="just">
              <a:lnSpc>
                <a:spcPts val="3249"/>
              </a:lnSpc>
            </a:pPr>
            <a:endParaRPr lang="en-US" sz="2499" dirty="0">
              <a:solidFill>
                <a:srgbClr val="151A38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208915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904875"/>
            <a:ext cx="11652638" cy="119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600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5. KESIMPULAN DAN SARAN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609939"/>
            <a:ext cx="15735300" cy="4496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5.1 Kesimpulan</a:t>
            </a:r>
          </a:p>
          <a:p>
            <a:pPr marL="269874" lvl="1" algn="l">
              <a:lnSpc>
                <a:spcPts val="3249"/>
              </a:lnSpc>
            </a:pP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Kesimpulan yang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dapat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kami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ambil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dari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program yang kami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buat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yaitu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dengan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masuknya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industry 4.0,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kita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bisa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membuat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memanfaatkan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industry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tersebut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memecahkan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masalah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mengembangkan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usaha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menjadi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lebih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baik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bertahan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walau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persaingan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semakin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tinggi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dann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ketat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Selain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itu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, kami juga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mendapatkan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ilmu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baru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mengenai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industry 4.0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serta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industry F&amp;B yang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bisa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kami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kembangkan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pelajari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lebih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dalam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99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depannya</a:t>
            </a:r>
            <a:r>
              <a:rPr lang="en-US" sz="2499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</a:t>
            </a:r>
          </a:p>
          <a:p>
            <a:pPr marL="269874" lvl="1" algn="l">
              <a:lnSpc>
                <a:spcPts val="3249"/>
              </a:lnSpc>
            </a:pPr>
            <a:endParaRPr lang="en-US" sz="2499" dirty="0">
              <a:solidFill>
                <a:srgbClr val="151A38"/>
              </a:solidFill>
              <a:ea typeface="Heebo"/>
              <a:cs typeface="Heebo"/>
              <a:sym typeface="Heebo"/>
            </a:endParaRPr>
          </a:p>
          <a:p>
            <a:pPr marL="269874" lvl="1"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5.2 Saran</a:t>
            </a:r>
          </a:p>
          <a:p>
            <a:pPr marL="269874" lvl="1"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Mungkin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dengan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adanya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program yang kami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buat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bisa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membantu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menjadi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insprirasi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Masyarakat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membuat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inovasi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baru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berkualitas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depannya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 Serta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membuat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Masyarakat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terutama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anak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muda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terus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berkembang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semangat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mempelajari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hal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baru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 Kami juga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berharap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semoga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program yang kami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buat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dapat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dikembangkan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menjadi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program yang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lebih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baik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lebih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bermanfaat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lagi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5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depannya</a:t>
            </a:r>
            <a:r>
              <a:rPr lang="en-US" sz="25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</a:t>
            </a:r>
            <a:endParaRPr lang="en-US" sz="2800" b="1" dirty="0">
              <a:solidFill>
                <a:srgbClr val="151A38"/>
              </a:solidFill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3640" y="343792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3297" y="116633"/>
            <a:ext cx="1270841" cy="12708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B8D5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400000">
            <a:off x="602147" y="521762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0"/>
                </a:lnTo>
                <a:lnTo>
                  <a:pt x="0" y="122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231704" y="3149297"/>
            <a:ext cx="5942269" cy="3988406"/>
            <a:chOff x="127000" y="0"/>
            <a:chExt cx="7923024" cy="5317874"/>
          </a:xfrm>
        </p:grpSpPr>
        <p:sp>
          <p:nvSpPr>
            <p:cNvPr id="19" name="AutoShape 19"/>
            <p:cNvSpPr/>
            <p:nvPr/>
          </p:nvSpPr>
          <p:spPr>
            <a:xfrm flipV="1">
              <a:off x="127000" y="0"/>
              <a:ext cx="0" cy="5317874"/>
            </a:xfrm>
            <a:prstGeom prst="line">
              <a:avLst/>
            </a:prstGeom>
            <a:ln w="254000" cap="flat">
              <a:solidFill>
                <a:srgbClr val="E8AD8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468755" y="533275"/>
              <a:ext cx="7581269" cy="425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00"/>
                </a:lnSpc>
              </a:pPr>
              <a:r>
                <a:rPr lang="en-US" sz="12000" b="1" dirty="0">
                  <a:solidFill>
                    <a:srgbClr val="4FA6CA"/>
                  </a:solidFill>
                  <a:latin typeface="Heebo Bold"/>
                  <a:ea typeface="Heebo Bold"/>
                  <a:cs typeface="Heebo Bold"/>
                  <a:sym typeface="Heebo Bold"/>
                </a:rPr>
                <a:t>TERIMA</a:t>
              </a:r>
            </a:p>
            <a:p>
              <a:pPr algn="l">
                <a:lnSpc>
                  <a:spcPts val="12000"/>
                </a:lnSpc>
              </a:pPr>
              <a:r>
                <a:rPr lang="en-US" sz="12000" b="1" dirty="0">
                  <a:solidFill>
                    <a:srgbClr val="4FA6CA"/>
                  </a:solidFill>
                  <a:latin typeface="Heebo Bold"/>
                  <a:ea typeface="Heebo Bold"/>
                  <a:cs typeface="Heebo Bold"/>
                  <a:sym typeface="Heebo Bold"/>
                </a:rPr>
                <a:t>KASIH 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5400000">
            <a:off x="16149157" y="8453112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6"/>
                </a:lnTo>
                <a:lnTo>
                  <a:pt x="0" y="16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5879640" y="2022894"/>
            <a:ext cx="2759320" cy="275932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545182" y="4824132"/>
            <a:ext cx="2759320" cy="275932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V="1">
            <a:off x="1066800" y="6947334"/>
            <a:ext cx="0" cy="154081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066800" y="4889248"/>
            <a:ext cx="0" cy="154081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066800" y="2831162"/>
            <a:ext cx="0" cy="154081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FBEF9DD1-C192-035A-95D7-8E142EAADA74}"/>
              </a:ext>
            </a:extLst>
          </p:cNvPr>
          <p:cNvSpPr txBox="1"/>
          <p:nvPr/>
        </p:nvSpPr>
        <p:spPr>
          <a:xfrm>
            <a:off x="1296848" y="3092272"/>
            <a:ext cx="1455736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1.4 </a:t>
            </a:r>
            <a:r>
              <a:rPr lang="en-US" sz="2800" b="1" dirty="0" err="1"/>
              <a:t>Tujuan</a:t>
            </a:r>
            <a:r>
              <a:rPr lang="en-US" sz="2800" b="1" dirty="0"/>
              <a:t> </a:t>
            </a:r>
            <a:r>
              <a:rPr lang="en-US" sz="2800" b="1" dirty="0" err="1"/>
              <a:t>Projek</a:t>
            </a:r>
            <a:endParaRPr lang="en-US" sz="2800" b="1" dirty="0"/>
          </a:p>
          <a:p>
            <a:pPr algn="just">
              <a:lnSpc>
                <a:spcPct val="150000"/>
              </a:lnSpc>
            </a:pPr>
            <a:r>
              <a:rPr lang="en-US" sz="2800" dirty="0"/>
              <a:t>	</a:t>
            </a:r>
            <a:r>
              <a:rPr lang="en-US" sz="2400" dirty="0"/>
              <a:t>Adapun </a:t>
            </a:r>
            <a:r>
              <a:rPr lang="en-US" sz="2400" dirty="0" err="1"/>
              <a:t>tujuan</a:t>
            </a:r>
            <a:r>
              <a:rPr lang="en-US" sz="2400" dirty="0"/>
              <a:t> kami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projek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err="1"/>
              <a:t>Menyelesaikan</a:t>
            </a:r>
            <a:r>
              <a:rPr lang="en-US" sz="2400" dirty="0"/>
              <a:t> </a:t>
            </a:r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err="1"/>
              <a:t>akhir</a:t>
            </a:r>
            <a:r>
              <a:rPr lang="en-US" sz="2400" dirty="0"/>
              <a:t> pada </a:t>
            </a:r>
            <a:r>
              <a:rPr lang="en-US" sz="2400" dirty="0" err="1"/>
              <a:t>mata</a:t>
            </a:r>
            <a:r>
              <a:rPr lang="en-US" sz="2400" dirty="0"/>
              <a:t> </a:t>
            </a:r>
            <a:r>
              <a:rPr lang="en-US" sz="2400" dirty="0" err="1"/>
              <a:t>kuliah</a:t>
            </a:r>
            <a:r>
              <a:rPr lang="en-US" sz="2400" dirty="0"/>
              <a:t> WEB PROGRAMMING II yang </a:t>
            </a:r>
            <a:r>
              <a:rPr lang="en-US" sz="2400" dirty="0" err="1"/>
              <a:t>diberikan</a:t>
            </a:r>
            <a:r>
              <a:rPr lang="en-US" sz="2400" dirty="0"/>
              <a:t> oleh Bapak </a:t>
            </a:r>
            <a:r>
              <a:rPr lang="en-US" sz="2400" dirty="0" err="1"/>
              <a:t>Yuris</a:t>
            </a:r>
            <a:r>
              <a:rPr lang="en-US" sz="2400" dirty="0"/>
              <a:t> </a:t>
            </a:r>
            <a:r>
              <a:rPr lang="en-US" sz="2400" dirty="0" err="1"/>
              <a:t>Alkhalifi</a:t>
            </a:r>
            <a:r>
              <a:rPr lang="en-US" sz="2400" dirty="0"/>
              <a:t>, </a:t>
            </a:r>
            <a:r>
              <a:rPr lang="en-US" sz="2400" dirty="0" err="1"/>
              <a:t>M.Kom</a:t>
            </a:r>
            <a:endParaRPr lang="en-US" sz="2400" dirty="0"/>
          </a:p>
          <a:p>
            <a:pPr marL="514350" indent="-514350" algn="just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err="1"/>
              <a:t>Mengasah</a:t>
            </a:r>
            <a:r>
              <a:rPr lang="en-US" sz="2400" dirty="0"/>
              <a:t> </a:t>
            </a:r>
            <a:r>
              <a:rPr lang="en-US" sz="2400" dirty="0" err="1"/>
              <a:t>kemampuan</a:t>
            </a:r>
            <a:r>
              <a:rPr lang="en-US" sz="2400" dirty="0"/>
              <a:t> yang kami </a:t>
            </a:r>
            <a:r>
              <a:rPr lang="en-US" sz="2400" dirty="0" err="1"/>
              <a:t>miliki</a:t>
            </a:r>
            <a:r>
              <a:rPr lang="en-US" sz="2400" dirty="0"/>
              <a:t> </a:t>
            </a:r>
            <a:r>
              <a:rPr lang="en-US" sz="2400" dirty="0" err="1"/>
              <a:t>sekaligus</a:t>
            </a:r>
            <a:r>
              <a:rPr lang="en-US" sz="2400" dirty="0"/>
              <a:t> </a:t>
            </a:r>
            <a:r>
              <a:rPr lang="en-US" sz="2400" dirty="0" err="1"/>
              <a:t>mempraktekkan</a:t>
            </a:r>
            <a:r>
              <a:rPr lang="en-US" sz="2400" dirty="0"/>
              <a:t> </a:t>
            </a:r>
            <a:r>
              <a:rPr lang="en-US" sz="2400" dirty="0" err="1"/>
              <a:t>apa</a:t>
            </a:r>
            <a:r>
              <a:rPr lang="en-US" sz="2400" dirty="0"/>
              <a:t> yang kami </a:t>
            </a:r>
            <a:r>
              <a:rPr lang="en-US" sz="2400" dirty="0" err="1"/>
              <a:t>pelajari</a:t>
            </a:r>
            <a:r>
              <a:rPr lang="en-US" sz="2400" dirty="0"/>
              <a:t>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err="1"/>
              <a:t>Memanfaatkan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berkembang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pesat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yang </a:t>
            </a:r>
            <a:r>
              <a:rPr lang="en-US" sz="2400" dirty="0" err="1"/>
              <a:t>ada</a:t>
            </a:r>
            <a:r>
              <a:rPr lang="en-US" sz="2400" dirty="0"/>
              <a:t> pada industry </a:t>
            </a:r>
            <a:r>
              <a:rPr lang="en-US" sz="2400" dirty="0" err="1"/>
              <a:t>terutama</a:t>
            </a:r>
            <a:r>
              <a:rPr lang="en-US" sz="2400" dirty="0"/>
              <a:t> industry F&amp;B.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err="1"/>
              <a:t>Menambah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dan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industry 4.0 </a:t>
            </a:r>
            <a:r>
              <a:rPr lang="en-US" sz="2400" dirty="0" err="1"/>
              <a:t>sekaligus</a:t>
            </a:r>
            <a:r>
              <a:rPr lang="en-US" sz="2400" dirty="0"/>
              <a:t> industry F&amp;B.</a:t>
            </a:r>
          </a:p>
          <a:p>
            <a:pPr marL="514350" indent="-514350">
              <a:buFont typeface="+mj-lt"/>
              <a:buAutoNum type="alphaLcPeriod"/>
            </a:pPr>
            <a:endParaRPr lang="id-ID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208915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904875"/>
            <a:ext cx="1165263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2. LANDASAN TEORI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47360" y="2983728"/>
            <a:ext cx="494616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2.1 Coffee Shop</a:t>
            </a:r>
          </a:p>
          <a:p>
            <a:pPr algn="just">
              <a:lnSpc>
                <a:spcPts val="3249"/>
              </a:lnSpc>
            </a:pPr>
            <a:r>
              <a:rPr lang="en-US" sz="2400" spc="-72" dirty="0">
                <a:ea typeface="Poppins"/>
                <a:cs typeface="Poppins"/>
                <a:sym typeface="Poppins"/>
              </a:rPr>
              <a:t>	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Menurut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(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Herlyana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2012), coffee shop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adalah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lokasi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yang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menyediakan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beragam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jenis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minuman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kopi dan non-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alkohol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lainnya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dalam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suasana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yang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santai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dan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nyaman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serta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dilengkapi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dengan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alunan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music dan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menyediakan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fasilitas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berupa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bahan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bacaan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desain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interior yang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khas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pelayanan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yang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ramah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dan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koneksi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internet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untuk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menunjang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kenyamanan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pengunjung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249"/>
              </a:lnSpc>
            </a:pPr>
            <a:endParaRPr lang="en-US" sz="2499" dirty="0">
              <a:solidFill>
                <a:srgbClr val="151A38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2" name="AutoShape 22"/>
          <p:cNvSpPr/>
          <p:nvPr/>
        </p:nvSpPr>
        <p:spPr>
          <a:xfrm flipH="1" flipV="1">
            <a:off x="1569423" y="2932221"/>
            <a:ext cx="47625" cy="549253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 flipV="1">
            <a:off x="7088795" y="2932221"/>
            <a:ext cx="47625" cy="549253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12608168" y="2932221"/>
            <a:ext cx="47625" cy="5492533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1DFC948F-E912-C1CA-4FF9-84ED8931A728}"/>
              </a:ext>
            </a:extLst>
          </p:cNvPr>
          <p:cNvSpPr txBox="1"/>
          <p:nvPr/>
        </p:nvSpPr>
        <p:spPr>
          <a:xfrm>
            <a:off x="7319107" y="3101103"/>
            <a:ext cx="494616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2.2 </a:t>
            </a:r>
            <a:r>
              <a:rPr lang="en-US" sz="2800" b="1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Pengelolaan</a:t>
            </a: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800" b="1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Pesanan</a:t>
            </a:r>
            <a:endParaRPr lang="en-US" sz="2800" b="1" dirty="0">
              <a:solidFill>
                <a:srgbClr val="151A38"/>
              </a:solidFill>
              <a:ea typeface="Heebo"/>
              <a:cs typeface="Heebo"/>
              <a:sym typeface="Heebo"/>
            </a:endParaRPr>
          </a:p>
          <a:p>
            <a:pPr algn="just">
              <a:lnSpc>
                <a:spcPts val="3249"/>
              </a:lnSpc>
            </a:pPr>
            <a:r>
              <a:rPr lang="en-US" sz="2400" spc="-72" dirty="0">
                <a:ea typeface="Poppins"/>
                <a:cs typeface="Poppins"/>
                <a:sym typeface="Poppins"/>
              </a:rPr>
              <a:t>	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pengelolaan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pesanan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atau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manajemen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pesanan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adalah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proses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menerima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melacak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, dan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memenuhi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pesanan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pelanggan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. Proses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ini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dimulai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saat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pelanggan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memesan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dan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berakhir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pada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saat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pelanggan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menerima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paket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atau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pesanan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tersebut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249"/>
              </a:lnSpc>
            </a:pPr>
            <a:endParaRPr lang="en-US" sz="2499" dirty="0">
              <a:solidFill>
                <a:srgbClr val="151A38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05B4E56F-064B-A0BC-4101-AC98D7551AEF}"/>
              </a:ext>
            </a:extLst>
          </p:cNvPr>
          <p:cNvSpPr txBox="1"/>
          <p:nvPr/>
        </p:nvSpPr>
        <p:spPr>
          <a:xfrm>
            <a:off x="12815876" y="2974061"/>
            <a:ext cx="4946161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2.3 </a:t>
            </a:r>
            <a:r>
              <a:rPr lang="en-US" sz="2800" b="1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Transaksi</a:t>
            </a: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 </a:t>
            </a:r>
          </a:p>
          <a:p>
            <a:pPr algn="just">
              <a:lnSpc>
                <a:spcPts val="3249"/>
              </a:lnSpc>
            </a:pPr>
            <a:r>
              <a:rPr lang="en-US" sz="2400" spc="-72" dirty="0">
                <a:ea typeface="Poppins"/>
                <a:cs typeface="Poppins"/>
                <a:sym typeface="Poppins"/>
              </a:rPr>
              <a:t>	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Menurut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Kamus </a:t>
            </a:r>
            <a:r>
              <a:rPr lang="en-US" sz="2400" spc="-72" dirty="0" err="1">
                <a:ea typeface="Poppins"/>
                <a:cs typeface="Poppins"/>
                <a:sym typeface="Poppins"/>
              </a:rPr>
              <a:t>Besar</a:t>
            </a:r>
            <a:r>
              <a:rPr lang="en-US" sz="2400" spc="-72" dirty="0">
                <a:ea typeface="Poppins"/>
                <a:cs typeface="Poppins"/>
                <a:sym typeface="Poppins"/>
              </a:rPr>
              <a:t> Bahasa Indonesia (KBBI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),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transaksi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adalah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kesepakatan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antara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pembeli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dan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penjual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dalam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aktifitas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perdagangan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.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Transaksi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memiliki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fungsi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untuk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memenuhi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kebutuhan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perorangan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atau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perusahaan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, dan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untuk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pendataan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pembayaran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atas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jasa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,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layanan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,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atau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produk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yang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digunakan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maupun</a:t>
            </a:r>
            <a:r>
              <a:rPr lang="en-US" sz="2400" spc="-72" dirty="0">
                <a:solidFill>
                  <a:srgbClr val="151A38"/>
                </a:solidFill>
                <a:ea typeface="Poppins"/>
                <a:cs typeface="Heebo"/>
                <a:sym typeface="Heebo"/>
              </a:rPr>
              <a:t> </a:t>
            </a:r>
            <a:r>
              <a:rPr lang="en-US" sz="2400" spc="-72" dirty="0" err="1">
                <a:solidFill>
                  <a:srgbClr val="151A38"/>
                </a:solidFill>
                <a:ea typeface="Poppins"/>
                <a:cs typeface="Heebo"/>
                <a:sym typeface="Heebo"/>
              </a:rPr>
              <a:t>dibutuhkan</a:t>
            </a:r>
            <a:r>
              <a:rPr lang="en-US" sz="2499" spc="-72" dirty="0">
                <a:solidFill>
                  <a:srgbClr val="151A38"/>
                </a:solidFill>
                <a:latin typeface="Heebo"/>
                <a:ea typeface="Poppins"/>
                <a:cs typeface="Heebo"/>
                <a:sym typeface="Heebo"/>
              </a:rPr>
              <a:t>.</a:t>
            </a:r>
            <a:endParaRPr lang="en-US" sz="2400" spc="-72" dirty="0"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208915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96875" y="2680361"/>
            <a:ext cx="5980375" cy="28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2.4 </a:t>
            </a:r>
            <a:r>
              <a:rPr lang="en-US" sz="2400" b="1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Sistem</a:t>
            </a: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Point Of Sales (POS)</a:t>
            </a:r>
          </a:p>
          <a:p>
            <a:pPr algn="just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Sistem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Point Of Sales (POS)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merupakan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 system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digunakan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melakukan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transaksi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antara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penjual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pembeli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 POS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merupakan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kombinasi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perangkat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lunak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perangkat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keras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memungkinkan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transaksi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dilakukan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secara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otomatis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cepat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2256010" y="2699155"/>
            <a:ext cx="0" cy="2835531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2256010" y="6006487"/>
            <a:ext cx="0" cy="2835531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1038059" y="2699155"/>
            <a:ext cx="0" cy="2835531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1038059" y="6006487"/>
            <a:ext cx="0" cy="2835531"/>
          </a:xfrm>
          <a:prstGeom prst="line">
            <a:avLst/>
          </a:prstGeom>
          <a:ln w="7620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F0B8BE9F-12B6-0D38-33E1-99356BA5DD4C}"/>
              </a:ext>
            </a:extLst>
          </p:cNvPr>
          <p:cNvSpPr txBox="1"/>
          <p:nvPr/>
        </p:nvSpPr>
        <p:spPr>
          <a:xfrm>
            <a:off x="11298669" y="5873330"/>
            <a:ext cx="5980375" cy="326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2.7 </a:t>
            </a:r>
            <a:r>
              <a:rPr lang="en-US" sz="2400" b="1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Laragon</a:t>
            </a:r>
            <a:endParaRPr lang="en-US" sz="2400" b="1" dirty="0">
              <a:solidFill>
                <a:srgbClr val="151A38"/>
              </a:solidFill>
              <a:ea typeface="Heebo"/>
              <a:cs typeface="Heebo"/>
              <a:sym typeface="Heebo"/>
            </a:endParaRPr>
          </a:p>
          <a:p>
            <a:pPr algn="just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Laragon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merupakan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perangkat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lunak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digunakan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membuat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server web local di computer.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Dengan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laragon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,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kita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dapat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membuat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menguji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website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tanpa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perlu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menghubungkannya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internet.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Selain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itu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,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laragon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lebih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ringan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cepat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jika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dibandingkan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dengan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XAMPP.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394757DB-DCFE-37EA-5DD3-0954821580AD}"/>
              </a:ext>
            </a:extLst>
          </p:cNvPr>
          <p:cNvSpPr txBox="1"/>
          <p:nvPr/>
        </p:nvSpPr>
        <p:spPr>
          <a:xfrm>
            <a:off x="11317200" y="2626242"/>
            <a:ext cx="5980375" cy="28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2.6 Laravel</a:t>
            </a:r>
          </a:p>
          <a:p>
            <a:pPr algn="just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Laravel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merupakan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kerangka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perangkat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lunak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membantu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pembuatan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situs web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menggunakan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PHP. Laravel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mempermudah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mempercepat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pembuatan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situs web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dengan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menyediakan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beberapa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bagian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siap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pakai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dapat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digunakan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disesuaikan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B7406B3B-9748-4132-26D4-97FF311A55A0}"/>
              </a:ext>
            </a:extLst>
          </p:cNvPr>
          <p:cNvSpPr txBox="1"/>
          <p:nvPr/>
        </p:nvSpPr>
        <p:spPr>
          <a:xfrm>
            <a:off x="2550581" y="6054645"/>
            <a:ext cx="5980375" cy="244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2.5 VS Code</a:t>
            </a:r>
          </a:p>
          <a:p>
            <a:pPr algn="just">
              <a:lnSpc>
                <a:spcPts val="3249"/>
              </a:lnSpc>
            </a:pPr>
            <a:r>
              <a:rPr lang="en-US" sz="24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	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Visual Studio Code (VS Code)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merupakan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editor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kode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sumber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ringan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kuat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, yang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digunakan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mengembangkan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perangkat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lunak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. VS Code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dikembangkan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oleh Microsoft dan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tersedia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</a:t>
            </a:r>
            <a:r>
              <a:rPr lang="en-US" sz="2400" dirty="0" err="1">
                <a:solidFill>
                  <a:srgbClr val="151A38"/>
                </a:solidFill>
                <a:ea typeface="Heebo"/>
                <a:cs typeface="Heebo"/>
                <a:sym typeface="Heebo"/>
              </a:rPr>
              <a:t>untuk</a:t>
            </a:r>
            <a:r>
              <a:rPr lang="en-US" sz="2400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 Windows, macOS, dan Linux.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1028700" y="208915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904875"/>
            <a:ext cx="1165263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3. METODE PROGRAM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232710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3.1 Entity Relationship Diagram (ERD)</a:t>
            </a:r>
          </a:p>
        </p:txBody>
      </p:sp>
      <p:pic>
        <p:nvPicPr>
          <p:cNvPr id="24" name="Gambar 23">
            <a:extLst>
              <a:ext uri="{FF2B5EF4-FFF2-40B4-BE49-F238E27FC236}">
                <a16:creationId xmlns:a16="http://schemas.microsoft.com/office/drawing/2014/main" id="{4CC005DD-7E04-6F5B-513C-B2E25925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4" y="2803305"/>
            <a:ext cx="14706599" cy="6524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1AA0-3CAC-6E5D-EDC0-4FF4452C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C2B808-D5FE-2721-EEC1-430088B78979}"/>
              </a:ext>
            </a:extLst>
          </p:cNvPr>
          <p:cNvGrpSpPr/>
          <p:nvPr/>
        </p:nvGrpSpPr>
        <p:grpSpPr>
          <a:xfrm>
            <a:off x="-509813" y="3988843"/>
            <a:ext cx="1344291" cy="1344291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7F1EEB-4C51-4B54-0C67-63DA936C67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w="314325" cap="sq">
              <a:solidFill>
                <a:srgbClr val="E0F1F8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009DAA-3B59-3EAF-4CC3-AB4A7A8C1B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9BB411F-D076-D6A7-6369-F882D9A67250}"/>
              </a:ext>
            </a:extLst>
          </p:cNvPr>
          <p:cNvGrpSpPr/>
          <p:nvPr/>
        </p:nvGrpSpPr>
        <p:grpSpPr>
          <a:xfrm>
            <a:off x="10262712" y="-1054488"/>
            <a:ext cx="2108976" cy="210897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00C42C7-00AD-0136-32B0-9603D0A81C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1F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27900E3-30E1-F0BB-A2F7-2F40BFED50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2DAFF8B-5ABF-43D1-D0BC-D9E783833BCA}"/>
              </a:ext>
            </a:extLst>
          </p:cNvPr>
          <p:cNvGrpSpPr/>
          <p:nvPr/>
        </p:nvGrpSpPr>
        <p:grpSpPr>
          <a:xfrm>
            <a:off x="5717930" y="9409112"/>
            <a:ext cx="2759320" cy="275932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CBA2E0C-AB0A-C70B-A0BF-F9D606853E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AD8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C96C43-98C3-DB0D-57D4-316C02121E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1847485-15AB-9E72-4A58-3810A9F43A58}"/>
              </a:ext>
            </a:extLst>
          </p:cNvPr>
          <p:cNvGrpSpPr/>
          <p:nvPr/>
        </p:nvGrpSpPr>
        <p:grpSpPr>
          <a:xfrm>
            <a:off x="17615855" y="7583452"/>
            <a:ext cx="1344291" cy="1344291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4FEFB61-71D1-FE0E-DFA5-DF0DBF05B1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A6C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17B889C-76D0-E68A-AE80-11736DFB85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A1E10219-D5D8-AAF5-909C-9BFA12C1058E}"/>
              </a:ext>
            </a:extLst>
          </p:cNvPr>
          <p:cNvSpPr/>
          <p:nvPr/>
        </p:nvSpPr>
        <p:spPr>
          <a:xfrm rot="-5400000">
            <a:off x="-11288" y="-93713"/>
            <a:ext cx="464662" cy="1226870"/>
          </a:xfrm>
          <a:custGeom>
            <a:avLst/>
            <a:gdLst/>
            <a:ahLst/>
            <a:cxnLst/>
            <a:rect l="l" t="t" r="r" b="b"/>
            <a:pathLst>
              <a:path w="464662" h="1226870">
                <a:moveTo>
                  <a:pt x="0" y="0"/>
                </a:moveTo>
                <a:lnTo>
                  <a:pt x="464662" y="0"/>
                </a:lnTo>
                <a:lnTo>
                  <a:pt x="464662" y="1226871"/>
                </a:lnTo>
                <a:lnTo>
                  <a:pt x="0" y="12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1B52F22-53A2-35C5-ACF2-1018B95A81E2}"/>
              </a:ext>
            </a:extLst>
          </p:cNvPr>
          <p:cNvSpPr/>
          <p:nvPr/>
        </p:nvSpPr>
        <p:spPr>
          <a:xfrm flipH="1">
            <a:off x="1028700" y="2089150"/>
            <a:ext cx="2020328" cy="0"/>
          </a:xfrm>
          <a:prstGeom prst="line">
            <a:avLst/>
          </a:prstGeom>
          <a:ln w="95250" cap="flat">
            <a:solidFill>
              <a:srgbClr val="E8AD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9A6C73B-C558-8E95-04E7-D0904A1C93C2}"/>
              </a:ext>
            </a:extLst>
          </p:cNvPr>
          <p:cNvSpPr/>
          <p:nvPr/>
        </p:nvSpPr>
        <p:spPr>
          <a:xfrm rot="-5400000">
            <a:off x="16505711" y="8892369"/>
            <a:ext cx="609910" cy="1610377"/>
          </a:xfrm>
          <a:custGeom>
            <a:avLst/>
            <a:gdLst/>
            <a:ahLst/>
            <a:cxnLst/>
            <a:rect l="l" t="t" r="r" b="b"/>
            <a:pathLst>
              <a:path w="609910" h="1610377">
                <a:moveTo>
                  <a:pt x="0" y="0"/>
                </a:moveTo>
                <a:lnTo>
                  <a:pt x="609910" y="0"/>
                </a:lnTo>
                <a:lnTo>
                  <a:pt x="609910" y="1610377"/>
                </a:lnTo>
                <a:lnTo>
                  <a:pt x="0" y="161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DE09725-9699-DAB9-0DAE-CD4DF40A8FCB}"/>
              </a:ext>
            </a:extLst>
          </p:cNvPr>
          <p:cNvSpPr txBox="1"/>
          <p:nvPr/>
        </p:nvSpPr>
        <p:spPr>
          <a:xfrm>
            <a:off x="1028700" y="904875"/>
            <a:ext cx="1165263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4FA6CA"/>
                </a:solidFill>
                <a:latin typeface="Heebo Bold"/>
                <a:ea typeface="Heebo Bold"/>
                <a:cs typeface="Heebo Bold"/>
                <a:sym typeface="Heebo Bold"/>
              </a:rPr>
              <a:t>3. METODE PROGRAM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4883E40-5446-F24F-537A-DDB6C117B72A}"/>
              </a:ext>
            </a:extLst>
          </p:cNvPr>
          <p:cNvSpPr txBox="1"/>
          <p:nvPr/>
        </p:nvSpPr>
        <p:spPr>
          <a:xfrm>
            <a:off x="1028700" y="2552700"/>
            <a:ext cx="88632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800" b="1" dirty="0">
                <a:solidFill>
                  <a:srgbClr val="151A38"/>
                </a:solidFill>
                <a:ea typeface="Heebo"/>
                <a:cs typeface="Heebo"/>
                <a:sym typeface="Heebo"/>
              </a:rPr>
              <a:t>3.2 Logical Record Structure (LRS)</a:t>
            </a:r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2D8E9089-139F-6D67-2C13-F48D38C2F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71778"/>
            <a:ext cx="14249399" cy="6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1212</Words>
  <Application>Microsoft Office PowerPoint</Application>
  <PresentationFormat>Kustom</PresentationFormat>
  <Paragraphs>97</Paragraphs>
  <Slides>41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41</vt:i4>
      </vt:variant>
    </vt:vector>
  </HeadingPairs>
  <TitlesOfParts>
    <vt:vector size="47" baseType="lpstr">
      <vt:lpstr>Heebo</vt:lpstr>
      <vt:lpstr>Heebo Bold</vt:lpstr>
      <vt:lpstr>Poppins</vt:lpstr>
      <vt:lpstr>Calibri</vt:lpstr>
      <vt:lpstr>Arial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Geometris Modern Minimalis Sidang Skripsi Presentasi</dc:title>
  <dc:creator>Asus</dc:creator>
  <cp:lastModifiedBy>oktaviyanti 415</cp:lastModifiedBy>
  <cp:revision>9</cp:revision>
  <dcterms:created xsi:type="dcterms:W3CDTF">2006-08-16T00:00:00Z</dcterms:created>
  <dcterms:modified xsi:type="dcterms:W3CDTF">2025-01-09T13:23:59Z</dcterms:modified>
  <dc:identifier>DAGbm8kPaOA</dc:identifier>
</cp:coreProperties>
</file>